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68" r:id="rId15"/>
    <p:sldId id="269" r:id="rId16"/>
    <p:sldId id="271" r:id="rId17"/>
    <p:sldId id="272" r:id="rId18"/>
    <p:sldId id="273" r:id="rId19"/>
    <p:sldId id="274" r:id="rId20"/>
    <p:sldId id="275" r:id="rId21"/>
    <p:sldId id="276" r:id="rId22"/>
    <p:sldId id="281" r:id="rId23"/>
    <p:sldId id="277" r:id="rId24"/>
    <p:sldId id="278" r:id="rId25"/>
    <p:sldId id="279"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A12D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2" d="100"/>
          <a:sy n="62" d="100"/>
        </p:scale>
        <p:origin x="102"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2DBD4A2-F7CB-42B4-B3F4-F912CD86B70A}" type="datetimeFigureOut">
              <a:rPr lang="en-US" smtClean="0"/>
              <a:t>10/11/2017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4842D-9790-4CFB-8A55-C0C15F09C1CC}" type="slidenum">
              <a:rPr lang="en-US" smtClean="0"/>
              <a:t>‹#›</a:t>
            </a:fld>
            <a:endParaRPr lang="en-US"/>
          </a:p>
        </p:txBody>
      </p:sp>
    </p:spTree>
    <p:extLst>
      <p:ext uri="{BB962C8B-B14F-4D97-AF65-F5344CB8AC3E}">
        <p14:creationId xmlns:p14="http://schemas.microsoft.com/office/powerpoint/2010/main" val="3819502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2DBD4A2-F7CB-42B4-B3F4-F912CD86B70A}" type="datetimeFigureOut">
              <a:rPr lang="en-US" smtClean="0"/>
              <a:t>10/11/2017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4842D-9790-4CFB-8A55-C0C15F09C1CC}" type="slidenum">
              <a:rPr lang="en-US" smtClean="0"/>
              <a:t>‹#›</a:t>
            </a:fld>
            <a:endParaRPr lang="en-US"/>
          </a:p>
        </p:txBody>
      </p:sp>
    </p:spTree>
    <p:extLst>
      <p:ext uri="{BB962C8B-B14F-4D97-AF65-F5344CB8AC3E}">
        <p14:creationId xmlns:p14="http://schemas.microsoft.com/office/powerpoint/2010/main" val="4113185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2DBD4A2-F7CB-42B4-B3F4-F912CD86B70A}" type="datetimeFigureOut">
              <a:rPr lang="en-US" smtClean="0"/>
              <a:t>10/11/2017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4842D-9790-4CFB-8A55-C0C15F09C1CC}"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00532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2DBD4A2-F7CB-42B4-B3F4-F912CD86B70A}" type="datetimeFigureOut">
              <a:rPr lang="en-US" smtClean="0"/>
              <a:t>10/11/2017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4842D-9790-4CFB-8A55-C0C15F09C1CC}" type="slidenum">
              <a:rPr lang="en-US" smtClean="0"/>
              <a:t>‹#›</a:t>
            </a:fld>
            <a:endParaRPr lang="en-US"/>
          </a:p>
        </p:txBody>
      </p:sp>
    </p:spTree>
    <p:extLst>
      <p:ext uri="{BB962C8B-B14F-4D97-AF65-F5344CB8AC3E}">
        <p14:creationId xmlns:p14="http://schemas.microsoft.com/office/powerpoint/2010/main" val="37112011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2DBD4A2-F7CB-42B4-B3F4-F912CD86B70A}" type="datetimeFigureOut">
              <a:rPr lang="en-US" smtClean="0"/>
              <a:t>10/11/2017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4842D-9790-4CFB-8A55-C0C15F09C1C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408792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2DBD4A2-F7CB-42B4-B3F4-F912CD86B70A}" type="datetimeFigureOut">
              <a:rPr lang="en-US" smtClean="0"/>
              <a:t>10/11/2017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4842D-9790-4CFB-8A55-C0C15F09C1CC}" type="slidenum">
              <a:rPr lang="en-US" smtClean="0"/>
              <a:t>‹#›</a:t>
            </a:fld>
            <a:endParaRPr lang="en-US"/>
          </a:p>
        </p:txBody>
      </p:sp>
    </p:spTree>
    <p:extLst>
      <p:ext uri="{BB962C8B-B14F-4D97-AF65-F5344CB8AC3E}">
        <p14:creationId xmlns:p14="http://schemas.microsoft.com/office/powerpoint/2010/main" val="3301310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DBD4A2-F7CB-42B4-B3F4-F912CD86B70A}" type="datetimeFigureOut">
              <a:rPr lang="en-US" smtClean="0"/>
              <a:t>10/11/2017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4842D-9790-4CFB-8A55-C0C15F09C1CC}" type="slidenum">
              <a:rPr lang="en-US" smtClean="0"/>
              <a:t>‹#›</a:t>
            </a:fld>
            <a:endParaRPr lang="en-US"/>
          </a:p>
        </p:txBody>
      </p:sp>
    </p:spTree>
    <p:extLst>
      <p:ext uri="{BB962C8B-B14F-4D97-AF65-F5344CB8AC3E}">
        <p14:creationId xmlns:p14="http://schemas.microsoft.com/office/powerpoint/2010/main" val="2013375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DBD4A2-F7CB-42B4-B3F4-F912CD86B70A}" type="datetimeFigureOut">
              <a:rPr lang="en-US" smtClean="0"/>
              <a:t>10/11/2017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4842D-9790-4CFB-8A55-C0C15F09C1CC}" type="slidenum">
              <a:rPr lang="en-US" smtClean="0"/>
              <a:t>‹#›</a:t>
            </a:fld>
            <a:endParaRPr lang="en-US"/>
          </a:p>
        </p:txBody>
      </p:sp>
    </p:spTree>
    <p:extLst>
      <p:ext uri="{BB962C8B-B14F-4D97-AF65-F5344CB8AC3E}">
        <p14:creationId xmlns:p14="http://schemas.microsoft.com/office/powerpoint/2010/main" val="323790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DBD4A2-F7CB-42B4-B3F4-F912CD86B70A}" type="datetimeFigureOut">
              <a:rPr lang="en-US" smtClean="0"/>
              <a:t>10/11/2017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4842D-9790-4CFB-8A55-C0C15F09C1CC}" type="slidenum">
              <a:rPr lang="en-US" smtClean="0"/>
              <a:t>‹#›</a:t>
            </a:fld>
            <a:endParaRPr lang="en-US"/>
          </a:p>
        </p:txBody>
      </p:sp>
    </p:spTree>
    <p:extLst>
      <p:ext uri="{BB962C8B-B14F-4D97-AF65-F5344CB8AC3E}">
        <p14:creationId xmlns:p14="http://schemas.microsoft.com/office/powerpoint/2010/main" val="1648397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2DBD4A2-F7CB-42B4-B3F4-F912CD86B70A}" type="datetimeFigureOut">
              <a:rPr lang="en-US" smtClean="0"/>
              <a:t>10/11/2017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4842D-9790-4CFB-8A55-C0C15F09C1CC}" type="slidenum">
              <a:rPr lang="en-US" smtClean="0"/>
              <a:t>‹#›</a:t>
            </a:fld>
            <a:endParaRPr lang="en-US"/>
          </a:p>
        </p:txBody>
      </p:sp>
    </p:spTree>
    <p:extLst>
      <p:ext uri="{BB962C8B-B14F-4D97-AF65-F5344CB8AC3E}">
        <p14:creationId xmlns:p14="http://schemas.microsoft.com/office/powerpoint/2010/main" val="2242970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2DBD4A2-F7CB-42B4-B3F4-F912CD86B70A}" type="datetimeFigureOut">
              <a:rPr lang="en-US" smtClean="0"/>
              <a:t>10/11/2017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F4842D-9790-4CFB-8A55-C0C15F09C1CC}" type="slidenum">
              <a:rPr lang="en-US" smtClean="0"/>
              <a:t>‹#›</a:t>
            </a:fld>
            <a:endParaRPr lang="en-US"/>
          </a:p>
        </p:txBody>
      </p:sp>
    </p:spTree>
    <p:extLst>
      <p:ext uri="{BB962C8B-B14F-4D97-AF65-F5344CB8AC3E}">
        <p14:creationId xmlns:p14="http://schemas.microsoft.com/office/powerpoint/2010/main" val="828058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2DBD4A2-F7CB-42B4-B3F4-F912CD86B70A}" type="datetimeFigureOut">
              <a:rPr lang="en-US" smtClean="0"/>
              <a:t>10/11/2017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F4842D-9790-4CFB-8A55-C0C15F09C1CC}" type="slidenum">
              <a:rPr lang="en-US" smtClean="0"/>
              <a:t>‹#›</a:t>
            </a:fld>
            <a:endParaRPr lang="en-US"/>
          </a:p>
        </p:txBody>
      </p:sp>
    </p:spTree>
    <p:extLst>
      <p:ext uri="{BB962C8B-B14F-4D97-AF65-F5344CB8AC3E}">
        <p14:creationId xmlns:p14="http://schemas.microsoft.com/office/powerpoint/2010/main" val="4038694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2DBD4A2-F7CB-42B4-B3F4-F912CD86B70A}" type="datetimeFigureOut">
              <a:rPr lang="en-US" smtClean="0"/>
              <a:t>10/11/2017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F4842D-9790-4CFB-8A55-C0C15F09C1CC}" type="slidenum">
              <a:rPr lang="en-US" smtClean="0"/>
              <a:t>‹#›</a:t>
            </a:fld>
            <a:endParaRPr lang="en-US"/>
          </a:p>
        </p:txBody>
      </p:sp>
    </p:spTree>
    <p:extLst>
      <p:ext uri="{BB962C8B-B14F-4D97-AF65-F5344CB8AC3E}">
        <p14:creationId xmlns:p14="http://schemas.microsoft.com/office/powerpoint/2010/main" val="1824825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DBD4A2-F7CB-42B4-B3F4-F912CD86B70A}" type="datetimeFigureOut">
              <a:rPr lang="en-US" smtClean="0"/>
              <a:t>10/11/2017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F4842D-9790-4CFB-8A55-C0C15F09C1CC}" type="slidenum">
              <a:rPr lang="en-US" smtClean="0"/>
              <a:t>‹#›</a:t>
            </a:fld>
            <a:endParaRPr lang="en-US"/>
          </a:p>
        </p:txBody>
      </p:sp>
    </p:spTree>
    <p:extLst>
      <p:ext uri="{BB962C8B-B14F-4D97-AF65-F5344CB8AC3E}">
        <p14:creationId xmlns:p14="http://schemas.microsoft.com/office/powerpoint/2010/main" val="2027135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2DBD4A2-F7CB-42B4-B3F4-F912CD86B70A}" type="datetimeFigureOut">
              <a:rPr lang="en-US" smtClean="0"/>
              <a:t>10/11/2017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F4842D-9790-4CFB-8A55-C0C15F09C1CC}" type="slidenum">
              <a:rPr lang="en-US" smtClean="0"/>
              <a:t>‹#›</a:t>
            </a:fld>
            <a:endParaRPr lang="en-US"/>
          </a:p>
        </p:txBody>
      </p:sp>
    </p:spTree>
    <p:extLst>
      <p:ext uri="{BB962C8B-B14F-4D97-AF65-F5344CB8AC3E}">
        <p14:creationId xmlns:p14="http://schemas.microsoft.com/office/powerpoint/2010/main" val="2006686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2DBD4A2-F7CB-42B4-B3F4-F912CD86B70A}" type="datetimeFigureOut">
              <a:rPr lang="en-US" smtClean="0"/>
              <a:t>10/11/2017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F4842D-9790-4CFB-8A55-C0C15F09C1CC}" type="slidenum">
              <a:rPr lang="en-US" smtClean="0"/>
              <a:t>‹#›</a:t>
            </a:fld>
            <a:endParaRPr lang="en-US"/>
          </a:p>
        </p:txBody>
      </p:sp>
    </p:spTree>
    <p:extLst>
      <p:ext uri="{BB962C8B-B14F-4D97-AF65-F5344CB8AC3E}">
        <p14:creationId xmlns:p14="http://schemas.microsoft.com/office/powerpoint/2010/main" val="1705437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2DBD4A2-F7CB-42B4-B3F4-F912CD86B70A}" type="datetimeFigureOut">
              <a:rPr lang="en-US" smtClean="0"/>
              <a:t>10/11/2017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DF4842D-9790-4CFB-8A55-C0C15F09C1CC}" type="slidenum">
              <a:rPr lang="en-US" smtClean="0"/>
              <a:t>‹#›</a:t>
            </a:fld>
            <a:endParaRPr lang="en-US"/>
          </a:p>
        </p:txBody>
      </p:sp>
    </p:spTree>
    <p:extLst>
      <p:ext uri="{BB962C8B-B14F-4D97-AF65-F5344CB8AC3E}">
        <p14:creationId xmlns:p14="http://schemas.microsoft.com/office/powerpoint/2010/main" val="32448308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C45C126-93C9-4ADA-B84B-BBB294610454}"/>
              </a:ext>
            </a:extLst>
          </p:cNvPr>
          <p:cNvSpPr txBox="1"/>
          <p:nvPr/>
        </p:nvSpPr>
        <p:spPr>
          <a:xfrm>
            <a:off x="2266682" y="1906073"/>
            <a:ext cx="4327301" cy="1929567"/>
          </a:xfrm>
          <a:prstGeom prst="rect">
            <a:avLst/>
          </a:prstGeom>
          <a:noFill/>
        </p:spPr>
        <p:txBody>
          <a:bodyPr wrap="square" rtlCol="0">
            <a:spAutoFit/>
          </a:bodyPr>
          <a:lstStyle/>
          <a:p>
            <a:pPr>
              <a:lnSpc>
                <a:spcPct val="150000"/>
              </a:lnSpc>
            </a:pPr>
            <a:r>
              <a:rPr lang="en-US" sz="4800" b="1" dirty="0">
                <a:solidFill>
                  <a:schemeClr val="accent2"/>
                </a:solidFill>
              </a:rPr>
              <a:t>Hydrology</a:t>
            </a:r>
          </a:p>
          <a:p>
            <a:pPr>
              <a:lnSpc>
                <a:spcPct val="150000"/>
              </a:lnSpc>
            </a:pPr>
            <a:r>
              <a:rPr lang="en-US" sz="3600" b="1" dirty="0">
                <a:solidFill>
                  <a:schemeClr val="accent2"/>
                </a:solidFill>
              </a:rPr>
              <a:t>G205 course</a:t>
            </a:r>
          </a:p>
        </p:txBody>
      </p:sp>
    </p:spTree>
    <p:extLst>
      <p:ext uri="{BB962C8B-B14F-4D97-AF65-F5344CB8AC3E}">
        <p14:creationId xmlns:p14="http://schemas.microsoft.com/office/powerpoint/2010/main" val="1127909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68F484E-4716-4B99-ABDC-224EE510090B}"/>
              </a:ext>
            </a:extLst>
          </p:cNvPr>
          <p:cNvSpPr txBox="1"/>
          <p:nvPr/>
        </p:nvSpPr>
        <p:spPr>
          <a:xfrm>
            <a:off x="1033670" y="421288"/>
            <a:ext cx="9481929" cy="707886"/>
          </a:xfrm>
          <a:prstGeom prst="rect">
            <a:avLst/>
          </a:prstGeom>
          <a:noFill/>
        </p:spPr>
        <p:txBody>
          <a:bodyPr wrap="square" rtlCol="0">
            <a:spAutoFit/>
          </a:bodyPr>
          <a:lstStyle/>
          <a:p>
            <a:pPr algn="ctr"/>
            <a:r>
              <a:rPr lang="en-US" sz="4000" dirty="0">
                <a:solidFill>
                  <a:schemeClr val="accent5"/>
                </a:solidFill>
                <a:latin typeface="Times New Roman" panose="02020603050405020304" pitchFamily="18" charset="0"/>
                <a:cs typeface="Times New Roman" panose="02020603050405020304" pitchFamily="18" charset="0"/>
              </a:rPr>
              <a:t>Study of hydrological cycle is essential for</a:t>
            </a:r>
          </a:p>
        </p:txBody>
      </p:sp>
      <p:cxnSp>
        <p:nvCxnSpPr>
          <p:cNvPr id="5" name="Straight Arrow Connector 4">
            <a:extLst>
              <a:ext uri="{FF2B5EF4-FFF2-40B4-BE49-F238E27FC236}">
                <a16:creationId xmlns:a16="http://schemas.microsoft.com/office/drawing/2014/main" id="{AE73C833-3CCA-4BE3-90E7-50251F4ECD6B}"/>
              </a:ext>
            </a:extLst>
          </p:cNvPr>
          <p:cNvCxnSpPr/>
          <p:nvPr/>
        </p:nvCxnSpPr>
        <p:spPr>
          <a:xfrm flipH="1">
            <a:off x="655983" y="775252"/>
            <a:ext cx="59634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 name="Straight Arrow Connector 6">
            <a:extLst>
              <a:ext uri="{FF2B5EF4-FFF2-40B4-BE49-F238E27FC236}">
                <a16:creationId xmlns:a16="http://schemas.microsoft.com/office/drawing/2014/main" id="{3483818A-420B-458A-B8A5-F3D101DF4B82}"/>
              </a:ext>
            </a:extLst>
          </p:cNvPr>
          <p:cNvCxnSpPr>
            <a:cxnSpLocks/>
          </p:cNvCxnSpPr>
          <p:nvPr/>
        </p:nvCxnSpPr>
        <p:spPr>
          <a:xfrm>
            <a:off x="655981" y="755373"/>
            <a:ext cx="0" cy="36576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 name="Straight Arrow Connector 8">
            <a:extLst>
              <a:ext uri="{FF2B5EF4-FFF2-40B4-BE49-F238E27FC236}">
                <a16:creationId xmlns:a16="http://schemas.microsoft.com/office/drawing/2014/main" id="{981D5364-BA73-4BF4-9BF4-8322BF86FF8D}"/>
              </a:ext>
            </a:extLst>
          </p:cNvPr>
          <p:cNvCxnSpPr/>
          <p:nvPr/>
        </p:nvCxnSpPr>
        <p:spPr>
          <a:xfrm>
            <a:off x="655981" y="1897395"/>
            <a:ext cx="59634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TextBox 9">
            <a:extLst>
              <a:ext uri="{FF2B5EF4-FFF2-40B4-BE49-F238E27FC236}">
                <a16:creationId xmlns:a16="http://schemas.microsoft.com/office/drawing/2014/main" id="{76C7DCF1-E170-4DB5-87C4-C3ED4A467CE6}"/>
              </a:ext>
            </a:extLst>
          </p:cNvPr>
          <p:cNvSpPr txBox="1"/>
          <p:nvPr/>
        </p:nvSpPr>
        <p:spPr>
          <a:xfrm>
            <a:off x="1210614" y="1640804"/>
            <a:ext cx="6130344" cy="400110"/>
          </a:xfrm>
          <a:prstGeom prst="rect">
            <a:avLst/>
          </a:prstGeom>
          <a:noFill/>
        </p:spPr>
        <p:txBody>
          <a:bodyPr wrap="square" rtlCol="0">
            <a:spAutoFit/>
          </a:bodyPr>
          <a:lstStyle/>
          <a:p>
            <a:pPr algn="ctr"/>
            <a:r>
              <a:rPr lang="en-US" sz="2000" dirty="0">
                <a:latin typeface="Times New Roman" panose="02020603050405020304" pitchFamily="18" charset="0"/>
                <a:cs typeface="Times New Roman" panose="02020603050405020304" pitchFamily="18" charset="0"/>
              </a:rPr>
              <a:t>sustainable agriculture (foods for the growing population)</a:t>
            </a:r>
            <a:endParaRPr lang="en-US" sz="2000" dirty="0">
              <a:solidFill>
                <a:schemeClr val="accent5"/>
              </a:solidFill>
              <a:latin typeface="Times New Roman" panose="02020603050405020304" pitchFamily="18" charset="0"/>
              <a:cs typeface="Times New Roman" panose="02020603050405020304" pitchFamily="18" charset="0"/>
            </a:endParaRPr>
          </a:p>
        </p:txBody>
      </p:sp>
      <p:cxnSp>
        <p:nvCxnSpPr>
          <p:cNvPr id="11" name="Straight Arrow Connector 10">
            <a:extLst>
              <a:ext uri="{FF2B5EF4-FFF2-40B4-BE49-F238E27FC236}">
                <a16:creationId xmlns:a16="http://schemas.microsoft.com/office/drawing/2014/main" id="{E4AB400C-6424-400B-B6BA-1E3D93281A87}"/>
              </a:ext>
            </a:extLst>
          </p:cNvPr>
          <p:cNvCxnSpPr/>
          <p:nvPr/>
        </p:nvCxnSpPr>
        <p:spPr>
          <a:xfrm>
            <a:off x="655981" y="2554096"/>
            <a:ext cx="59634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 name="TextBox 11">
            <a:extLst>
              <a:ext uri="{FF2B5EF4-FFF2-40B4-BE49-F238E27FC236}">
                <a16:creationId xmlns:a16="http://schemas.microsoft.com/office/drawing/2014/main" id="{8E658504-1F39-4F2A-9A6A-6FF7BBA9D3AB}"/>
              </a:ext>
            </a:extLst>
          </p:cNvPr>
          <p:cNvSpPr txBox="1"/>
          <p:nvPr/>
        </p:nvSpPr>
        <p:spPr>
          <a:xfrm>
            <a:off x="1210614" y="2297505"/>
            <a:ext cx="4610637" cy="400110"/>
          </a:xfrm>
          <a:prstGeom prst="rect">
            <a:avLst/>
          </a:prstGeom>
          <a:noFill/>
        </p:spPr>
        <p:txBody>
          <a:bodyPr wrap="square" rtlCol="0">
            <a:spAutoFit/>
          </a:bodyPr>
          <a:lstStyle/>
          <a:p>
            <a:pPr algn="ctr"/>
            <a:r>
              <a:rPr lang="en-US" sz="2000" dirty="0">
                <a:latin typeface="Times New Roman" panose="02020603050405020304" pitchFamily="18" charset="0"/>
                <a:cs typeface="Times New Roman" panose="02020603050405020304" pitchFamily="18" charset="0"/>
              </a:rPr>
              <a:t>environmental protection and management</a:t>
            </a:r>
          </a:p>
        </p:txBody>
      </p:sp>
      <p:cxnSp>
        <p:nvCxnSpPr>
          <p:cNvPr id="13" name="Straight Arrow Connector 12">
            <a:extLst>
              <a:ext uri="{FF2B5EF4-FFF2-40B4-BE49-F238E27FC236}">
                <a16:creationId xmlns:a16="http://schemas.microsoft.com/office/drawing/2014/main" id="{FF5D3FBE-7E07-4317-A767-2C9717456E79}"/>
              </a:ext>
            </a:extLst>
          </p:cNvPr>
          <p:cNvCxnSpPr/>
          <p:nvPr/>
        </p:nvCxnSpPr>
        <p:spPr>
          <a:xfrm>
            <a:off x="655981" y="3210796"/>
            <a:ext cx="59634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TextBox 13">
            <a:extLst>
              <a:ext uri="{FF2B5EF4-FFF2-40B4-BE49-F238E27FC236}">
                <a16:creationId xmlns:a16="http://schemas.microsoft.com/office/drawing/2014/main" id="{D3B79469-C4EF-4999-B78B-7C869517C04A}"/>
              </a:ext>
            </a:extLst>
          </p:cNvPr>
          <p:cNvSpPr txBox="1"/>
          <p:nvPr/>
        </p:nvSpPr>
        <p:spPr>
          <a:xfrm>
            <a:off x="1210614" y="2954205"/>
            <a:ext cx="5022761" cy="707886"/>
          </a:xfrm>
          <a:prstGeom prst="rect">
            <a:avLst/>
          </a:prstGeom>
          <a:noFill/>
        </p:spPr>
        <p:txBody>
          <a:bodyPr wrap="square" rtlCol="0">
            <a:spAutoFit/>
          </a:bodyPr>
          <a:lstStyle/>
          <a:p>
            <a:pPr algn="ctr"/>
            <a:r>
              <a:rPr lang="en-US" sz="2000" dirty="0">
                <a:latin typeface="Times New Roman" panose="02020603050405020304" pitchFamily="18" charset="0"/>
                <a:cs typeface="Times New Roman" panose="02020603050405020304" pitchFamily="18" charset="0"/>
              </a:rPr>
              <a:t>water resources development and management</a:t>
            </a:r>
          </a:p>
          <a:p>
            <a:pPr algn="ctr"/>
            <a:endParaRPr lang="en-US" sz="2000" dirty="0">
              <a:latin typeface="Times New Roman" panose="02020603050405020304" pitchFamily="18" charset="0"/>
              <a:cs typeface="Times New Roman" panose="02020603050405020304" pitchFamily="18" charset="0"/>
            </a:endParaRPr>
          </a:p>
        </p:txBody>
      </p:sp>
      <p:cxnSp>
        <p:nvCxnSpPr>
          <p:cNvPr id="15" name="Straight Arrow Connector 14">
            <a:extLst>
              <a:ext uri="{FF2B5EF4-FFF2-40B4-BE49-F238E27FC236}">
                <a16:creationId xmlns:a16="http://schemas.microsoft.com/office/drawing/2014/main" id="{9CA32479-3FA2-4C14-915D-12468F62AC21}"/>
              </a:ext>
            </a:extLst>
          </p:cNvPr>
          <p:cNvCxnSpPr/>
          <p:nvPr/>
        </p:nvCxnSpPr>
        <p:spPr>
          <a:xfrm>
            <a:off x="655981" y="3835073"/>
            <a:ext cx="59634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 name="TextBox 15">
            <a:extLst>
              <a:ext uri="{FF2B5EF4-FFF2-40B4-BE49-F238E27FC236}">
                <a16:creationId xmlns:a16="http://schemas.microsoft.com/office/drawing/2014/main" id="{8648EACB-2C99-4581-9C7F-1463BE605DD5}"/>
              </a:ext>
            </a:extLst>
          </p:cNvPr>
          <p:cNvSpPr txBox="1"/>
          <p:nvPr/>
        </p:nvSpPr>
        <p:spPr>
          <a:xfrm>
            <a:off x="1004551" y="3574119"/>
            <a:ext cx="5022761" cy="400110"/>
          </a:xfrm>
          <a:prstGeom prst="rect">
            <a:avLst/>
          </a:prstGeom>
          <a:noFill/>
        </p:spPr>
        <p:txBody>
          <a:bodyPr wrap="square" rtlCol="0">
            <a:spAutoFit/>
          </a:bodyPr>
          <a:lstStyle/>
          <a:p>
            <a:pPr algn="ctr"/>
            <a:r>
              <a:rPr lang="en-US" sz="2000" dirty="0">
                <a:latin typeface="Times New Roman" panose="02020603050405020304" pitchFamily="18" charset="0"/>
                <a:cs typeface="Times New Roman" panose="02020603050405020304" pitchFamily="18" charset="0"/>
              </a:rPr>
              <a:t>prevention and control of natural disasters</a:t>
            </a:r>
          </a:p>
        </p:txBody>
      </p:sp>
      <p:cxnSp>
        <p:nvCxnSpPr>
          <p:cNvPr id="17" name="Straight Arrow Connector 16">
            <a:extLst>
              <a:ext uri="{FF2B5EF4-FFF2-40B4-BE49-F238E27FC236}">
                <a16:creationId xmlns:a16="http://schemas.microsoft.com/office/drawing/2014/main" id="{547E81B7-F38B-4F7C-9DD4-1949B9C3C4B9}"/>
              </a:ext>
            </a:extLst>
          </p:cNvPr>
          <p:cNvCxnSpPr/>
          <p:nvPr/>
        </p:nvCxnSpPr>
        <p:spPr>
          <a:xfrm>
            <a:off x="655981" y="4436226"/>
            <a:ext cx="59634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8" name="TextBox 17">
            <a:extLst>
              <a:ext uri="{FF2B5EF4-FFF2-40B4-BE49-F238E27FC236}">
                <a16:creationId xmlns:a16="http://schemas.microsoft.com/office/drawing/2014/main" id="{AE9AFD6E-BB22-4938-9D25-EEF48B842D76}"/>
              </a:ext>
            </a:extLst>
          </p:cNvPr>
          <p:cNvSpPr txBox="1"/>
          <p:nvPr/>
        </p:nvSpPr>
        <p:spPr>
          <a:xfrm>
            <a:off x="1004551" y="4175272"/>
            <a:ext cx="6027314" cy="400110"/>
          </a:xfrm>
          <a:prstGeom prst="rect">
            <a:avLst/>
          </a:prstGeom>
          <a:noFill/>
        </p:spPr>
        <p:txBody>
          <a:bodyPr wrap="square" rtlCol="0">
            <a:spAutoFit/>
          </a:bodyPr>
          <a:lstStyle/>
          <a:p>
            <a:pPr algn="ctr"/>
            <a:r>
              <a:rPr lang="en-US" sz="2000" dirty="0">
                <a:latin typeface="Times New Roman" panose="02020603050405020304" pitchFamily="18" charset="0"/>
                <a:cs typeface="Times New Roman" panose="02020603050405020304" pitchFamily="18" charset="0"/>
              </a:rPr>
              <a:t>mitigation of the negative impacts of climatic change</a:t>
            </a:r>
          </a:p>
        </p:txBody>
      </p:sp>
    </p:spTree>
    <p:extLst>
      <p:ext uri="{BB962C8B-B14F-4D97-AF65-F5344CB8AC3E}">
        <p14:creationId xmlns:p14="http://schemas.microsoft.com/office/powerpoint/2010/main" val="3099121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68F484E-4716-4B99-ABDC-224EE510090B}"/>
              </a:ext>
            </a:extLst>
          </p:cNvPr>
          <p:cNvSpPr txBox="1"/>
          <p:nvPr/>
        </p:nvSpPr>
        <p:spPr>
          <a:xfrm>
            <a:off x="1033670" y="421288"/>
            <a:ext cx="7505023" cy="523220"/>
          </a:xfrm>
          <a:prstGeom prst="rect">
            <a:avLst/>
          </a:prstGeom>
          <a:noFill/>
        </p:spPr>
        <p:txBody>
          <a:bodyPr wrap="square" rtlCol="0">
            <a:spAutoFit/>
          </a:bodyPr>
          <a:lstStyle/>
          <a:p>
            <a:pPr algn="ctr"/>
            <a:r>
              <a:rPr lang="en-US" sz="2800" dirty="0">
                <a:solidFill>
                  <a:schemeClr val="accent5"/>
                </a:solidFill>
                <a:latin typeface="Times New Roman" panose="02020603050405020304" pitchFamily="18" charset="0"/>
                <a:cs typeface="Times New Roman" panose="02020603050405020304" pitchFamily="18" charset="0"/>
              </a:rPr>
              <a:t>Components of hydrological cycle</a:t>
            </a:r>
          </a:p>
        </p:txBody>
      </p:sp>
      <p:sp>
        <p:nvSpPr>
          <p:cNvPr id="19" name="TextBox 18">
            <a:extLst>
              <a:ext uri="{FF2B5EF4-FFF2-40B4-BE49-F238E27FC236}">
                <a16:creationId xmlns:a16="http://schemas.microsoft.com/office/drawing/2014/main" id="{ED0FA7E0-F16A-485C-B5E9-CCD69F1A4F09}"/>
              </a:ext>
            </a:extLst>
          </p:cNvPr>
          <p:cNvSpPr txBox="1"/>
          <p:nvPr/>
        </p:nvSpPr>
        <p:spPr>
          <a:xfrm>
            <a:off x="1996225" y="2012329"/>
            <a:ext cx="2076579" cy="461665"/>
          </a:xfrm>
          <a:prstGeom prst="rect">
            <a:avLst/>
          </a:prstGeom>
          <a:noFill/>
        </p:spPr>
        <p:txBody>
          <a:bodyPr wrap="square" rtlCol="0">
            <a:spAutoFit/>
          </a:bodyPr>
          <a:lstStyle/>
          <a:p>
            <a:pPr algn="ctr"/>
            <a:r>
              <a:rPr lang="en-US" sz="2400" dirty="0">
                <a:latin typeface="Times New Roman" panose="02020603050405020304" pitchFamily="18" charset="0"/>
                <a:cs typeface="Times New Roman" panose="02020603050405020304" pitchFamily="18" charset="0"/>
              </a:rPr>
              <a:t>Condensation</a:t>
            </a:r>
          </a:p>
        </p:txBody>
      </p:sp>
      <p:cxnSp>
        <p:nvCxnSpPr>
          <p:cNvPr id="6" name="Straight Connector 5">
            <a:extLst>
              <a:ext uri="{FF2B5EF4-FFF2-40B4-BE49-F238E27FC236}">
                <a16:creationId xmlns:a16="http://schemas.microsoft.com/office/drawing/2014/main" id="{952C6EFF-F467-422A-A30E-0BE2BD94D785}"/>
              </a:ext>
            </a:extLst>
          </p:cNvPr>
          <p:cNvCxnSpPr>
            <a:endCxn id="3" idx="1"/>
          </p:cNvCxnSpPr>
          <p:nvPr/>
        </p:nvCxnSpPr>
        <p:spPr>
          <a:xfrm flipH="1">
            <a:off x="1033670" y="682898"/>
            <a:ext cx="1155738"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CA06A24-445B-4AAD-BBDB-D184363068E2}"/>
              </a:ext>
            </a:extLst>
          </p:cNvPr>
          <p:cNvCxnSpPr>
            <a:stCxn id="3" idx="1"/>
          </p:cNvCxnSpPr>
          <p:nvPr/>
        </p:nvCxnSpPr>
        <p:spPr>
          <a:xfrm>
            <a:off x="1033670" y="682898"/>
            <a:ext cx="0" cy="5577840"/>
          </a:xfrm>
          <a:prstGeom prst="line">
            <a:avLst/>
          </a:prstGeom>
          <a:ln w="38100">
            <a:headEnd type="diamond"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6D543F65-ADA6-4A6D-ABBC-CCF7BE413851}"/>
              </a:ext>
            </a:extLst>
          </p:cNvPr>
          <p:cNvCxnSpPr/>
          <p:nvPr/>
        </p:nvCxnSpPr>
        <p:spPr>
          <a:xfrm flipH="1">
            <a:off x="1033670" y="2473994"/>
            <a:ext cx="1155738" cy="0"/>
          </a:xfrm>
          <a:prstGeom prst="line">
            <a:avLst/>
          </a:prstGeom>
          <a:ln w="38100">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614A67E1-D273-4940-A178-46049A685BDD}"/>
              </a:ext>
            </a:extLst>
          </p:cNvPr>
          <p:cNvSpPr txBox="1"/>
          <p:nvPr/>
        </p:nvSpPr>
        <p:spPr>
          <a:xfrm>
            <a:off x="2189409" y="2486555"/>
            <a:ext cx="5022760" cy="40011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000" dirty="0">
                <a:latin typeface="Times New Roman" panose="02020603050405020304" pitchFamily="18" charset="0"/>
                <a:cs typeface="Times New Roman" panose="02020603050405020304" pitchFamily="18" charset="0"/>
              </a:rPr>
              <a:t>It is the conversion of a vapor or gas to a liquid</a:t>
            </a:r>
          </a:p>
        </p:txBody>
      </p:sp>
      <p:sp>
        <p:nvSpPr>
          <p:cNvPr id="24" name="TextBox 23">
            <a:extLst>
              <a:ext uri="{FF2B5EF4-FFF2-40B4-BE49-F238E27FC236}">
                <a16:creationId xmlns:a16="http://schemas.microsoft.com/office/drawing/2014/main" id="{E1507772-BC3C-461A-AF7E-0DAD92014CC7}"/>
              </a:ext>
            </a:extLst>
          </p:cNvPr>
          <p:cNvSpPr txBox="1"/>
          <p:nvPr/>
        </p:nvSpPr>
        <p:spPr>
          <a:xfrm>
            <a:off x="1918951" y="1122402"/>
            <a:ext cx="2076579" cy="461665"/>
          </a:xfrm>
          <a:prstGeom prst="rect">
            <a:avLst/>
          </a:prstGeom>
          <a:noFill/>
        </p:spPr>
        <p:txBody>
          <a:bodyPr wrap="square" rtlCol="0">
            <a:spAutoFit/>
          </a:bodyPr>
          <a:lstStyle/>
          <a:p>
            <a:pPr algn="ctr"/>
            <a:r>
              <a:rPr lang="en-US" sz="2400" dirty="0">
                <a:latin typeface="Times New Roman" panose="02020603050405020304" pitchFamily="18" charset="0"/>
                <a:cs typeface="Times New Roman" panose="02020603050405020304" pitchFamily="18" charset="0"/>
              </a:rPr>
              <a:t>Evaporation</a:t>
            </a:r>
          </a:p>
        </p:txBody>
      </p:sp>
      <p:cxnSp>
        <p:nvCxnSpPr>
          <p:cNvPr id="25" name="Straight Connector 24">
            <a:extLst>
              <a:ext uri="{FF2B5EF4-FFF2-40B4-BE49-F238E27FC236}">
                <a16:creationId xmlns:a16="http://schemas.microsoft.com/office/drawing/2014/main" id="{1F2E09C6-F687-4F14-BE41-77470D2D8D6E}"/>
              </a:ext>
            </a:extLst>
          </p:cNvPr>
          <p:cNvCxnSpPr/>
          <p:nvPr/>
        </p:nvCxnSpPr>
        <p:spPr>
          <a:xfrm flipH="1">
            <a:off x="1033670" y="1584067"/>
            <a:ext cx="1155738" cy="0"/>
          </a:xfrm>
          <a:prstGeom prst="line">
            <a:avLst/>
          </a:prstGeom>
          <a:ln w="38100">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3096D972-3292-485D-A59C-1B16A3BBF019}"/>
              </a:ext>
            </a:extLst>
          </p:cNvPr>
          <p:cNvSpPr txBox="1"/>
          <p:nvPr/>
        </p:nvSpPr>
        <p:spPr>
          <a:xfrm>
            <a:off x="2189409" y="1596628"/>
            <a:ext cx="7894750" cy="40011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000" dirty="0">
                <a:latin typeface="Times New Roman" panose="02020603050405020304" pitchFamily="18" charset="0"/>
                <a:cs typeface="Times New Roman" panose="02020603050405020304" pitchFamily="18" charset="0"/>
              </a:rPr>
              <a:t>it is the conversion of natural liquids like water into gaseous form like air.</a:t>
            </a:r>
          </a:p>
        </p:txBody>
      </p:sp>
      <p:sp>
        <p:nvSpPr>
          <p:cNvPr id="27" name="TextBox 26">
            <a:extLst>
              <a:ext uri="{FF2B5EF4-FFF2-40B4-BE49-F238E27FC236}">
                <a16:creationId xmlns:a16="http://schemas.microsoft.com/office/drawing/2014/main" id="{3A6B9D7D-3CB3-4C04-8A28-430CC0F3B307}"/>
              </a:ext>
            </a:extLst>
          </p:cNvPr>
          <p:cNvSpPr txBox="1"/>
          <p:nvPr/>
        </p:nvSpPr>
        <p:spPr>
          <a:xfrm>
            <a:off x="1996225" y="2902256"/>
            <a:ext cx="2076579" cy="461665"/>
          </a:xfrm>
          <a:prstGeom prst="rect">
            <a:avLst/>
          </a:prstGeom>
          <a:noFill/>
        </p:spPr>
        <p:txBody>
          <a:bodyPr wrap="square" rtlCol="0">
            <a:spAutoFit/>
          </a:bodyPr>
          <a:lstStyle/>
          <a:p>
            <a:pPr algn="ctr"/>
            <a:r>
              <a:rPr lang="en-US" sz="2400" dirty="0">
                <a:latin typeface="Times New Roman" panose="02020603050405020304" pitchFamily="18" charset="0"/>
                <a:cs typeface="Times New Roman" panose="02020603050405020304" pitchFamily="18" charset="0"/>
              </a:rPr>
              <a:t>Precipitation</a:t>
            </a:r>
          </a:p>
        </p:txBody>
      </p:sp>
      <p:cxnSp>
        <p:nvCxnSpPr>
          <p:cNvPr id="28" name="Straight Connector 27">
            <a:extLst>
              <a:ext uri="{FF2B5EF4-FFF2-40B4-BE49-F238E27FC236}">
                <a16:creationId xmlns:a16="http://schemas.microsoft.com/office/drawing/2014/main" id="{E2BE3B01-9E2F-4E1D-9C63-3A3D2585F20D}"/>
              </a:ext>
            </a:extLst>
          </p:cNvPr>
          <p:cNvCxnSpPr/>
          <p:nvPr/>
        </p:nvCxnSpPr>
        <p:spPr>
          <a:xfrm flipH="1">
            <a:off x="1033670" y="3363921"/>
            <a:ext cx="1155738" cy="0"/>
          </a:xfrm>
          <a:prstGeom prst="line">
            <a:avLst/>
          </a:prstGeom>
          <a:ln w="38100">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CD81AB7-3C4A-4894-BC99-6DDFC1754A49}"/>
              </a:ext>
            </a:extLst>
          </p:cNvPr>
          <p:cNvSpPr txBox="1"/>
          <p:nvPr/>
        </p:nvSpPr>
        <p:spPr>
          <a:xfrm>
            <a:off x="2189409" y="3376482"/>
            <a:ext cx="8126568" cy="707886"/>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000" dirty="0">
                <a:latin typeface="Times New Roman" panose="02020603050405020304" pitchFamily="18" charset="0"/>
                <a:cs typeface="Times New Roman" panose="02020603050405020304" pitchFamily="18" charset="0"/>
              </a:rPr>
              <a:t>It is the fall of moisture from atmosphere to the earth’s surface in any form. Example: rain, hail, snow, sleet, glaze, drizzle, snow flakes</a:t>
            </a:r>
          </a:p>
        </p:txBody>
      </p:sp>
      <p:sp>
        <p:nvSpPr>
          <p:cNvPr id="30" name="TextBox 29">
            <a:extLst>
              <a:ext uri="{FF2B5EF4-FFF2-40B4-BE49-F238E27FC236}">
                <a16:creationId xmlns:a16="http://schemas.microsoft.com/office/drawing/2014/main" id="{316E6B39-D8D9-4E21-A7AF-403760498CE6}"/>
              </a:ext>
            </a:extLst>
          </p:cNvPr>
          <p:cNvSpPr txBox="1"/>
          <p:nvPr/>
        </p:nvSpPr>
        <p:spPr>
          <a:xfrm>
            <a:off x="1996225" y="4221273"/>
            <a:ext cx="2076579" cy="461665"/>
          </a:xfrm>
          <a:prstGeom prst="rect">
            <a:avLst/>
          </a:prstGeom>
          <a:noFill/>
        </p:spPr>
        <p:txBody>
          <a:bodyPr wrap="square" rtlCol="0">
            <a:spAutoFit/>
          </a:bodyPr>
          <a:lstStyle/>
          <a:p>
            <a:pPr algn="ctr"/>
            <a:r>
              <a:rPr lang="en-US" sz="2400" dirty="0">
                <a:latin typeface="Times New Roman" panose="02020603050405020304" pitchFamily="18" charset="0"/>
                <a:cs typeface="Times New Roman" panose="02020603050405020304" pitchFamily="18" charset="0"/>
              </a:rPr>
              <a:t>Transpiration</a:t>
            </a:r>
          </a:p>
        </p:txBody>
      </p:sp>
      <p:cxnSp>
        <p:nvCxnSpPr>
          <p:cNvPr id="31" name="Straight Connector 30">
            <a:extLst>
              <a:ext uri="{FF2B5EF4-FFF2-40B4-BE49-F238E27FC236}">
                <a16:creationId xmlns:a16="http://schemas.microsoft.com/office/drawing/2014/main" id="{2E653F57-B14E-4B7A-9C62-0E22B20EFDDD}"/>
              </a:ext>
            </a:extLst>
          </p:cNvPr>
          <p:cNvCxnSpPr/>
          <p:nvPr/>
        </p:nvCxnSpPr>
        <p:spPr>
          <a:xfrm flipH="1">
            <a:off x="1033670" y="4682938"/>
            <a:ext cx="1155738" cy="0"/>
          </a:xfrm>
          <a:prstGeom prst="line">
            <a:avLst/>
          </a:prstGeom>
          <a:ln w="38100">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51DB348D-0854-40D9-B764-4A9FE7832020}"/>
              </a:ext>
            </a:extLst>
          </p:cNvPr>
          <p:cNvSpPr txBox="1"/>
          <p:nvPr/>
        </p:nvSpPr>
        <p:spPr>
          <a:xfrm>
            <a:off x="2189409" y="4695499"/>
            <a:ext cx="6349284"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000" dirty="0">
                <a:latin typeface="Times New Roman" panose="02020603050405020304" pitchFamily="18" charset="0"/>
                <a:cs typeface="Times New Roman" panose="02020603050405020304" pitchFamily="18" charset="0"/>
              </a:rPr>
              <a:t>it is the evaporation taking place from any plant or greenery. Example, water droplet on a leaf getting evaporated into atmosphere</a:t>
            </a:r>
          </a:p>
        </p:txBody>
      </p:sp>
    </p:spTree>
    <p:extLst>
      <p:ext uri="{BB962C8B-B14F-4D97-AF65-F5344CB8AC3E}">
        <p14:creationId xmlns:p14="http://schemas.microsoft.com/office/powerpoint/2010/main" val="31160647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ED0FA7E0-F16A-485C-B5E9-CCD69F1A4F09}"/>
              </a:ext>
            </a:extLst>
          </p:cNvPr>
          <p:cNvSpPr txBox="1"/>
          <p:nvPr/>
        </p:nvSpPr>
        <p:spPr>
          <a:xfrm>
            <a:off x="1996225" y="1528338"/>
            <a:ext cx="1777285" cy="461665"/>
          </a:xfrm>
          <a:prstGeom prst="rect">
            <a:avLst/>
          </a:prstGeom>
          <a:noFill/>
        </p:spPr>
        <p:txBody>
          <a:bodyPr wrap="square" rtlCol="0">
            <a:spAutoFit/>
          </a:bodyPr>
          <a:lstStyle/>
          <a:p>
            <a:pPr algn="ctr"/>
            <a:r>
              <a:rPr lang="en-US" sz="2400" dirty="0">
                <a:latin typeface="Times New Roman" panose="02020603050405020304" pitchFamily="18" charset="0"/>
                <a:cs typeface="Times New Roman" panose="02020603050405020304" pitchFamily="18" charset="0"/>
              </a:rPr>
              <a:t>Infiltration</a:t>
            </a:r>
          </a:p>
        </p:txBody>
      </p:sp>
      <p:cxnSp>
        <p:nvCxnSpPr>
          <p:cNvPr id="21" name="Straight Connector 20">
            <a:extLst>
              <a:ext uri="{FF2B5EF4-FFF2-40B4-BE49-F238E27FC236}">
                <a16:creationId xmlns:a16="http://schemas.microsoft.com/office/drawing/2014/main" id="{ACA06A24-445B-4AAD-BBDB-D184363068E2}"/>
              </a:ext>
            </a:extLst>
          </p:cNvPr>
          <p:cNvCxnSpPr>
            <a:cxnSpLocks/>
          </p:cNvCxnSpPr>
          <p:nvPr/>
        </p:nvCxnSpPr>
        <p:spPr>
          <a:xfrm>
            <a:off x="1033670" y="-12563"/>
            <a:ext cx="0" cy="3931920"/>
          </a:xfrm>
          <a:prstGeom prst="line">
            <a:avLst/>
          </a:prstGeom>
          <a:ln w="38100">
            <a:headEnd type="diamond"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6D543F65-ADA6-4A6D-ABBC-CCF7BE413851}"/>
              </a:ext>
            </a:extLst>
          </p:cNvPr>
          <p:cNvCxnSpPr/>
          <p:nvPr/>
        </p:nvCxnSpPr>
        <p:spPr>
          <a:xfrm flipH="1">
            <a:off x="1033669" y="1990003"/>
            <a:ext cx="1155738" cy="0"/>
          </a:xfrm>
          <a:prstGeom prst="line">
            <a:avLst/>
          </a:prstGeom>
          <a:ln w="38100">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614A67E1-D273-4940-A178-46049A685BDD}"/>
              </a:ext>
            </a:extLst>
          </p:cNvPr>
          <p:cNvSpPr txBox="1"/>
          <p:nvPr/>
        </p:nvSpPr>
        <p:spPr>
          <a:xfrm>
            <a:off x="2189407" y="2002564"/>
            <a:ext cx="8615967"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000" dirty="0">
                <a:latin typeface="Times New Roman" panose="02020603050405020304" pitchFamily="18" charset="0"/>
                <a:cs typeface="Times New Roman" panose="02020603050405020304" pitchFamily="18" charset="0"/>
              </a:rPr>
              <a:t>it is the process of filtration of water to the inner layers of soil based on its structure and nature. Infiltration in soils like sand, gravel and coarser material is more and for finer soil particles like clay and silt, infiltration is less.</a:t>
            </a:r>
          </a:p>
        </p:txBody>
      </p:sp>
      <p:sp>
        <p:nvSpPr>
          <p:cNvPr id="24" name="TextBox 23">
            <a:extLst>
              <a:ext uri="{FF2B5EF4-FFF2-40B4-BE49-F238E27FC236}">
                <a16:creationId xmlns:a16="http://schemas.microsoft.com/office/drawing/2014/main" id="{E1507772-BC3C-461A-AF7E-0DAD92014CC7}"/>
              </a:ext>
            </a:extLst>
          </p:cNvPr>
          <p:cNvSpPr txBox="1"/>
          <p:nvPr/>
        </p:nvSpPr>
        <p:spPr>
          <a:xfrm>
            <a:off x="1906072" y="369366"/>
            <a:ext cx="2936384" cy="461665"/>
          </a:xfrm>
          <a:prstGeom prst="rect">
            <a:avLst/>
          </a:prstGeom>
          <a:noFill/>
        </p:spPr>
        <p:txBody>
          <a:bodyPr wrap="square" rtlCol="0">
            <a:spAutoFit/>
          </a:bodyPr>
          <a:lstStyle/>
          <a:p>
            <a:pPr algn="ctr"/>
            <a:r>
              <a:rPr lang="en-US" sz="2400" dirty="0">
                <a:latin typeface="Times New Roman" panose="02020603050405020304" pitchFamily="18" charset="0"/>
                <a:cs typeface="Times New Roman" panose="02020603050405020304" pitchFamily="18" charset="0"/>
              </a:rPr>
              <a:t>Evapotranspiration</a:t>
            </a:r>
          </a:p>
        </p:txBody>
      </p:sp>
      <p:cxnSp>
        <p:nvCxnSpPr>
          <p:cNvPr id="25" name="Straight Connector 24">
            <a:extLst>
              <a:ext uri="{FF2B5EF4-FFF2-40B4-BE49-F238E27FC236}">
                <a16:creationId xmlns:a16="http://schemas.microsoft.com/office/drawing/2014/main" id="{1F2E09C6-F687-4F14-BE41-77470D2D8D6E}"/>
              </a:ext>
            </a:extLst>
          </p:cNvPr>
          <p:cNvCxnSpPr/>
          <p:nvPr/>
        </p:nvCxnSpPr>
        <p:spPr>
          <a:xfrm flipH="1">
            <a:off x="1033670" y="798456"/>
            <a:ext cx="1155738" cy="0"/>
          </a:xfrm>
          <a:prstGeom prst="line">
            <a:avLst/>
          </a:prstGeom>
          <a:ln w="38100">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3096D972-3292-485D-A59C-1B16A3BBF019}"/>
              </a:ext>
            </a:extLst>
          </p:cNvPr>
          <p:cNvSpPr txBox="1"/>
          <p:nvPr/>
        </p:nvSpPr>
        <p:spPr>
          <a:xfrm>
            <a:off x="2189409" y="811017"/>
            <a:ext cx="5692461" cy="40011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000" dirty="0">
                <a:latin typeface="Times New Roman" panose="02020603050405020304" pitchFamily="18" charset="0"/>
                <a:cs typeface="Times New Roman" panose="02020603050405020304" pitchFamily="18" charset="0"/>
              </a:rPr>
              <a:t> it is the combination of evaporation and transpiration</a:t>
            </a:r>
          </a:p>
        </p:txBody>
      </p:sp>
      <p:sp>
        <p:nvSpPr>
          <p:cNvPr id="27" name="TextBox 26">
            <a:extLst>
              <a:ext uri="{FF2B5EF4-FFF2-40B4-BE49-F238E27FC236}">
                <a16:creationId xmlns:a16="http://schemas.microsoft.com/office/drawing/2014/main" id="{3A6B9D7D-3CB3-4C04-8A28-430CC0F3B307}"/>
              </a:ext>
            </a:extLst>
          </p:cNvPr>
          <p:cNvSpPr txBox="1"/>
          <p:nvPr/>
        </p:nvSpPr>
        <p:spPr>
          <a:xfrm>
            <a:off x="1996226" y="3417410"/>
            <a:ext cx="1313644" cy="461665"/>
          </a:xfrm>
          <a:prstGeom prst="rect">
            <a:avLst/>
          </a:prstGeom>
          <a:noFill/>
        </p:spPr>
        <p:txBody>
          <a:bodyPr wrap="square" rtlCol="0">
            <a:spAutoFit/>
          </a:bodyPr>
          <a:lstStyle/>
          <a:p>
            <a:pPr algn="ctr"/>
            <a:r>
              <a:rPr lang="en-US" sz="2400" dirty="0">
                <a:latin typeface="Times New Roman" panose="02020603050405020304" pitchFamily="18" charset="0"/>
                <a:cs typeface="Times New Roman" panose="02020603050405020304" pitchFamily="18" charset="0"/>
              </a:rPr>
              <a:t>Runoff</a:t>
            </a:r>
          </a:p>
        </p:txBody>
      </p:sp>
      <p:cxnSp>
        <p:nvCxnSpPr>
          <p:cNvPr id="28" name="Straight Connector 27">
            <a:extLst>
              <a:ext uri="{FF2B5EF4-FFF2-40B4-BE49-F238E27FC236}">
                <a16:creationId xmlns:a16="http://schemas.microsoft.com/office/drawing/2014/main" id="{E2BE3B01-9E2F-4E1D-9C63-3A3D2585F20D}"/>
              </a:ext>
            </a:extLst>
          </p:cNvPr>
          <p:cNvCxnSpPr/>
          <p:nvPr/>
        </p:nvCxnSpPr>
        <p:spPr>
          <a:xfrm flipH="1">
            <a:off x="1033670" y="3904833"/>
            <a:ext cx="1155738" cy="0"/>
          </a:xfrm>
          <a:prstGeom prst="line">
            <a:avLst/>
          </a:prstGeom>
          <a:ln w="38100">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CD81AB7-3C4A-4894-BC99-6DDFC1754A49}"/>
              </a:ext>
            </a:extLst>
          </p:cNvPr>
          <p:cNvSpPr txBox="1"/>
          <p:nvPr/>
        </p:nvSpPr>
        <p:spPr>
          <a:xfrm>
            <a:off x="2189409" y="3891636"/>
            <a:ext cx="8126568" cy="707886"/>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000" dirty="0">
                <a:latin typeface="Times New Roman" panose="02020603050405020304" pitchFamily="18" charset="0"/>
                <a:cs typeface="Times New Roman" panose="02020603050405020304" pitchFamily="18" charset="0"/>
              </a:rPr>
              <a:t>it is the water flowing over the land making its way towards rivers, lakes, oceans etc. as surface or subsurface flow</a:t>
            </a:r>
          </a:p>
        </p:txBody>
      </p:sp>
      <p:cxnSp>
        <p:nvCxnSpPr>
          <p:cNvPr id="4" name="Straight Arrow Connector 3">
            <a:extLst>
              <a:ext uri="{FF2B5EF4-FFF2-40B4-BE49-F238E27FC236}">
                <a16:creationId xmlns:a16="http://schemas.microsoft.com/office/drawing/2014/main" id="{F3BA3851-0A98-433C-A347-B1069BE34EAC}"/>
              </a:ext>
            </a:extLst>
          </p:cNvPr>
          <p:cNvCxnSpPr/>
          <p:nvPr/>
        </p:nvCxnSpPr>
        <p:spPr>
          <a:xfrm>
            <a:off x="2743200" y="4599522"/>
            <a:ext cx="0" cy="1554480"/>
          </a:xfrm>
          <a:prstGeom prst="straightConnector1">
            <a:avLst/>
          </a:prstGeom>
          <a:ln w="381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7C4B38CC-FEDA-4433-A35B-D7891B8F36EF}"/>
              </a:ext>
            </a:extLst>
          </p:cNvPr>
          <p:cNvCxnSpPr/>
          <p:nvPr/>
        </p:nvCxnSpPr>
        <p:spPr>
          <a:xfrm>
            <a:off x="2756079" y="5228823"/>
            <a:ext cx="785611" cy="0"/>
          </a:xfrm>
          <a:prstGeom prst="straightConnector1">
            <a:avLst/>
          </a:prstGeom>
          <a:ln w="28575">
            <a:prstDash val="lgDash"/>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5B0EBC8F-C581-467A-BE29-61237C3DAAFC}"/>
              </a:ext>
            </a:extLst>
          </p:cNvPr>
          <p:cNvSpPr txBox="1"/>
          <p:nvPr/>
        </p:nvSpPr>
        <p:spPr>
          <a:xfrm>
            <a:off x="3477295" y="4979491"/>
            <a:ext cx="7817477" cy="7078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b="1" dirty="0">
                <a:solidFill>
                  <a:schemeClr val="accent5"/>
                </a:solidFill>
                <a:latin typeface="Times New Roman" panose="02020603050405020304" pitchFamily="18" charset="0"/>
                <a:cs typeface="Times New Roman" panose="02020603050405020304" pitchFamily="18" charset="0"/>
              </a:rPr>
              <a:t>Surface runoff</a:t>
            </a:r>
            <a:r>
              <a:rPr lang="en-US" sz="2000" dirty="0">
                <a:latin typeface="Times New Roman" panose="02020603050405020304" pitchFamily="18" charset="0"/>
                <a:cs typeface="Times New Roman" panose="02020603050405020304" pitchFamily="18" charset="0"/>
              </a:rPr>
              <a:t>: it is the running water over the land and which ultimately discharge water to the sea</a:t>
            </a:r>
          </a:p>
        </p:txBody>
      </p:sp>
      <p:cxnSp>
        <p:nvCxnSpPr>
          <p:cNvPr id="34" name="Straight Arrow Connector 33">
            <a:extLst>
              <a:ext uri="{FF2B5EF4-FFF2-40B4-BE49-F238E27FC236}">
                <a16:creationId xmlns:a16="http://schemas.microsoft.com/office/drawing/2014/main" id="{938D5FA3-39F9-46D3-A659-50518DEEAF3E}"/>
              </a:ext>
            </a:extLst>
          </p:cNvPr>
          <p:cNvCxnSpPr/>
          <p:nvPr/>
        </p:nvCxnSpPr>
        <p:spPr>
          <a:xfrm>
            <a:off x="2756079" y="6186041"/>
            <a:ext cx="785611" cy="0"/>
          </a:xfrm>
          <a:prstGeom prst="straightConnector1">
            <a:avLst/>
          </a:prstGeom>
          <a:ln w="28575">
            <a:prstDash val="lgDash"/>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371A3CB2-B614-4FD4-9F98-08A3DB5F448E}"/>
              </a:ext>
            </a:extLst>
          </p:cNvPr>
          <p:cNvSpPr txBox="1"/>
          <p:nvPr/>
        </p:nvSpPr>
        <p:spPr>
          <a:xfrm>
            <a:off x="3477295" y="5769282"/>
            <a:ext cx="7817477" cy="10156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b="1" dirty="0">
                <a:solidFill>
                  <a:schemeClr val="accent5"/>
                </a:solidFill>
                <a:latin typeface="Times New Roman" panose="02020603050405020304" pitchFamily="18" charset="0"/>
                <a:cs typeface="Times New Roman" panose="02020603050405020304" pitchFamily="18" charset="0"/>
              </a:rPr>
              <a:t>Subsurface runoff</a:t>
            </a:r>
            <a:r>
              <a:rPr lang="en-US" sz="2000" dirty="0">
                <a:latin typeface="Times New Roman" panose="02020603050405020304" pitchFamily="18" charset="0"/>
                <a:cs typeface="Times New Roman" panose="02020603050405020304" pitchFamily="18" charset="0"/>
              </a:rPr>
              <a:t>: The water getting infiltrated into pervious soil mass, making its way towards rivers and lakes can be termed as subsurface run off</a:t>
            </a:r>
          </a:p>
        </p:txBody>
      </p:sp>
    </p:spTree>
    <p:extLst>
      <p:ext uri="{BB962C8B-B14F-4D97-AF65-F5344CB8AC3E}">
        <p14:creationId xmlns:p14="http://schemas.microsoft.com/office/powerpoint/2010/main" val="1924130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ED0FA7E0-F16A-485C-B5E9-CCD69F1A4F09}"/>
              </a:ext>
            </a:extLst>
          </p:cNvPr>
          <p:cNvSpPr txBox="1"/>
          <p:nvPr/>
        </p:nvSpPr>
        <p:spPr>
          <a:xfrm>
            <a:off x="1996225" y="1528338"/>
            <a:ext cx="1777285" cy="461665"/>
          </a:xfrm>
          <a:prstGeom prst="rect">
            <a:avLst/>
          </a:prstGeom>
          <a:noFill/>
        </p:spPr>
        <p:txBody>
          <a:bodyPr wrap="square" rtlCol="0">
            <a:spAutoFit/>
          </a:bodyPr>
          <a:lstStyle/>
          <a:p>
            <a:pPr algn="ctr"/>
            <a:r>
              <a:rPr lang="en-US" sz="2400" dirty="0">
                <a:latin typeface="Times New Roman" panose="02020603050405020304" pitchFamily="18" charset="0"/>
                <a:cs typeface="Times New Roman" panose="02020603050405020304" pitchFamily="18" charset="0"/>
              </a:rPr>
              <a:t>Interception</a:t>
            </a:r>
          </a:p>
        </p:txBody>
      </p:sp>
      <p:cxnSp>
        <p:nvCxnSpPr>
          <p:cNvPr id="21" name="Straight Connector 20">
            <a:extLst>
              <a:ext uri="{FF2B5EF4-FFF2-40B4-BE49-F238E27FC236}">
                <a16:creationId xmlns:a16="http://schemas.microsoft.com/office/drawing/2014/main" id="{ACA06A24-445B-4AAD-BBDB-D184363068E2}"/>
              </a:ext>
            </a:extLst>
          </p:cNvPr>
          <p:cNvCxnSpPr>
            <a:cxnSpLocks/>
          </p:cNvCxnSpPr>
          <p:nvPr/>
        </p:nvCxnSpPr>
        <p:spPr>
          <a:xfrm>
            <a:off x="1033670" y="-12563"/>
            <a:ext cx="0" cy="2011680"/>
          </a:xfrm>
          <a:prstGeom prst="line">
            <a:avLst/>
          </a:prstGeom>
          <a:ln w="38100">
            <a:headEnd type="diamond"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6D543F65-ADA6-4A6D-ABBC-CCF7BE413851}"/>
              </a:ext>
            </a:extLst>
          </p:cNvPr>
          <p:cNvCxnSpPr/>
          <p:nvPr/>
        </p:nvCxnSpPr>
        <p:spPr>
          <a:xfrm flipH="1">
            <a:off x="1033669" y="1990003"/>
            <a:ext cx="1155738" cy="0"/>
          </a:xfrm>
          <a:prstGeom prst="line">
            <a:avLst/>
          </a:prstGeom>
          <a:ln w="38100">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614A67E1-D273-4940-A178-46049A685BDD}"/>
              </a:ext>
            </a:extLst>
          </p:cNvPr>
          <p:cNvSpPr txBox="1"/>
          <p:nvPr/>
        </p:nvSpPr>
        <p:spPr>
          <a:xfrm>
            <a:off x="2189407" y="2002564"/>
            <a:ext cx="8615967" cy="707886"/>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000" dirty="0">
                <a:latin typeface="Times New Roman" panose="02020603050405020304" pitchFamily="18" charset="0"/>
                <a:cs typeface="Times New Roman" panose="02020603050405020304" pitchFamily="18" charset="0"/>
              </a:rPr>
              <a:t>Part of precipitation required to wet the surface of soil, buildings and all pervious surfaces</a:t>
            </a:r>
          </a:p>
        </p:txBody>
      </p:sp>
      <p:sp>
        <p:nvSpPr>
          <p:cNvPr id="24" name="TextBox 23">
            <a:extLst>
              <a:ext uri="{FF2B5EF4-FFF2-40B4-BE49-F238E27FC236}">
                <a16:creationId xmlns:a16="http://schemas.microsoft.com/office/drawing/2014/main" id="{E1507772-BC3C-461A-AF7E-0DAD92014CC7}"/>
              </a:ext>
            </a:extLst>
          </p:cNvPr>
          <p:cNvSpPr txBox="1"/>
          <p:nvPr/>
        </p:nvSpPr>
        <p:spPr>
          <a:xfrm>
            <a:off x="1906072" y="369366"/>
            <a:ext cx="2936384" cy="461665"/>
          </a:xfrm>
          <a:prstGeom prst="rect">
            <a:avLst/>
          </a:prstGeom>
          <a:noFill/>
        </p:spPr>
        <p:txBody>
          <a:bodyPr wrap="square" rtlCol="0">
            <a:spAutoFit/>
          </a:bodyPr>
          <a:lstStyle/>
          <a:p>
            <a:pPr algn="ctr"/>
            <a:r>
              <a:rPr lang="en-US" sz="2400" dirty="0">
                <a:latin typeface="Times New Roman" panose="02020603050405020304" pitchFamily="18" charset="0"/>
                <a:cs typeface="Times New Roman" panose="02020603050405020304" pitchFamily="18" charset="0"/>
              </a:rPr>
              <a:t>Depression storage</a:t>
            </a:r>
          </a:p>
        </p:txBody>
      </p:sp>
      <p:cxnSp>
        <p:nvCxnSpPr>
          <p:cNvPr id="25" name="Straight Connector 24">
            <a:extLst>
              <a:ext uri="{FF2B5EF4-FFF2-40B4-BE49-F238E27FC236}">
                <a16:creationId xmlns:a16="http://schemas.microsoft.com/office/drawing/2014/main" id="{1F2E09C6-F687-4F14-BE41-77470D2D8D6E}"/>
              </a:ext>
            </a:extLst>
          </p:cNvPr>
          <p:cNvCxnSpPr/>
          <p:nvPr/>
        </p:nvCxnSpPr>
        <p:spPr>
          <a:xfrm flipH="1">
            <a:off x="1033670" y="798456"/>
            <a:ext cx="1155738" cy="0"/>
          </a:xfrm>
          <a:prstGeom prst="line">
            <a:avLst/>
          </a:prstGeom>
          <a:ln w="38100">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3096D972-3292-485D-A59C-1B16A3BBF019}"/>
              </a:ext>
            </a:extLst>
          </p:cNvPr>
          <p:cNvSpPr txBox="1"/>
          <p:nvPr/>
        </p:nvSpPr>
        <p:spPr>
          <a:xfrm>
            <a:off x="2189409" y="811017"/>
            <a:ext cx="7225047" cy="40011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000" dirty="0">
                <a:latin typeface="Times New Roman" panose="02020603050405020304" pitchFamily="18" charset="0"/>
                <a:cs typeface="Times New Roman" panose="02020603050405020304" pitchFamily="18" charset="0"/>
              </a:rPr>
              <a:t> it is the part of precipitation required to fill depression zones of land</a:t>
            </a:r>
          </a:p>
        </p:txBody>
      </p:sp>
    </p:spTree>
    <p:extLst>
      <p:ext uri="{BB962C8B-B14F-4D97-AF65-F5344CB8AC3E}">
        <p14:creationId xmlns:p14="http://schemas.microsoft.com/office/powerpoint/2010/main" val="42082656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a:extLst>
              <a:ext uri="{FF2B5EF4-FFF2-40B4-BE49-F238E27FC236}">
                <a16:creationId xmlns:a16="http://schemas.microsoft.com/office/drawing/2014/main" id="{E1507772-BC3C-461A-AF7E-0DAD92014CC7}"/>
              </a:ext>
            </a:extLst>
          </p:cNvPr>
          <p:cNvSpPr txBox="1"/>
          <p:nvPr/>
        </p:nvSpPr>
        <p:spPr>
          <a:xfrm>
            <a:off x="1056067" y="304971"/>
            <a:ext cx="4146998"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400" dirty="0">
                <a:latin typeface="Times New Roman" panose="02020603050405020304" pitchFamily="18" charset="0"/>
                <a:cs typeface="Times New Roman" panose="02020603050405020304" pitchFamily="18" charset="0"/>
              </a:rPr>
              <a:t>Process of Hydrological Cycle</a:t>
            </a:r>
          </a:p>
        </p:txBody>
      </p:sp>
      <p:sp>
        <p:nvSpPr>
          <p:cNvPr id="17" name="TextBox 16">
            <a:extLst>
              <a:ext uri="{FF2B5EF4-FFF2-40B4-BE49-F238E27FC236}">
                <a16:creationId xmlns:a16="http://schemas.microsoft.com/office/drawing/2014/main" id="{5448F144-B067-4B3E-BAC0-B37CC9AEEAFA}"/>
              </a:ext>
            </a:extLst>
          </p:cNvPr>
          <p:cNvSpPr txBox="1"/>
          <p:nvPr/>
        </p:nvSpPr>
        <p:spPr>
          <a:xfrm>
            <a:off x="1056066" y="948913"/>
            <a:ext cx="9684913" cy="378565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000" dirty="0">
                <a:latin typeface="Times New Roman" panose="02020603050405020304" pitchFamily="18" charset="0"/>
                <a:cs typeface="Times New Roman" panose="02020603050405020304" pitchFamily="18" charset="0"/>
              </a:rPr>
              <a:t>Process of hydrological cycle starts with oceans. Water in oceans, gets evaporated due to heat energy provided by solar radiation and forms water vapor. This water vapor moves upwards to higher altitudes forming clouds. Most of the clouds condense and precipitate in any form like rain, hail, snow, sleet. And a part of clouds is driven to land by winds. Precipitation, while falling to the ground, some part of it evaporates back to atmosphere.</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Portion of water that reaches the ground, enters the earth’s surface infiltrating various strata of soil and enhancing the moisture content as well as water table. Vegetation sends a portion of water from earth’s surface back to atmosphere through the process of transpiration. Once water percolates and infiltrates the earth’s surface, runoff is formed over the land, flowing through the contours of land heading towards river and lakes and finally joins into oceans after many years. Some amount of water is retained as depression storage.</a:t>
            </a:r>
          </a:p>
        </p:txBody>
      </p:sp>
    </p:spTree>
    <p:extLst>
      <p:ext uri="{BB962C8B-B14F-4D97-AF65-F5344CB8AC3E}">
        <p14:creationId xmlns:p14="http://schemas.microsoft.com/office/powerpoint/2010/main" val="28483122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a:extLst>
              <a:ext uri="{FF2B5EF4-FFF2-40B4-BE49-F238E27FC236}">
                <a16:creationId xmlns:a16="http://schemas.microsoft.com/office/drawing/2014/main" id="{E1507772-BC3C-461A-AF7E-0DAD92014CC7}"/>
              </a:ext>
            </a:extLst>
          </p:cNvPr>
          <p:cNvSpPr txBox="1"/>
          <p:nvPr/>
        </p:nvSpPr>
        <p:spPr>
          <a:xfrm>
            <a:off x="1056066" y="304971"/>
            <a:ext cx="6117466"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a:latin typeface="Times New Roman" panose="02020603050405020304" pitchFamily="18" charset="0"/>
                <a:cs typeface="Times New Roman" panose="02020603050405020304" pitchFamily="18" charset="0"/>
              </a:rPr>
              <a:t>Watershed, Drainage Basin, and Catchment area</a:t>
            </a:r>
          </a:p>
        </p:txBody>
      </p:sp>
      <p:sp>
        <p:nvSpPr>
          <p:cNvPr id="4" name="TextBox 3">
            <a:extLst>
              <a:ext uri="{FF2B5EF4-FFF2-40B4-BE49-F238E27FC236}">
                <a16:creationId xmlns:a16="http://schemas.microsoft.com/office/drawing/2014/main" id="{FD45F272-5DE6-4C40-89C7-4232BC9C43F5}"/>
              </a:ext>
            </a:extLst>
          </p:cNvPr>
          <p:cNvSpPr txBox="1"/>
          <p:nvPr/>
        </p:nvSpPr>
        <p:spPr>
          <a:xfrm>
            <a:off x="1056066" y="974673"/>
            <a:ext cx="9324305"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a:latin typeface="Times New Roman" panose="02020603050405020304" pitchFamily="18" charset="0"/>
                <a:cs typeface="Times New Roman" panose="02020603050405020304" pitchFamily="18" charset="0"/>
              </a:rPr>
              <a:t>An area of land that catches rain and other types of precipitation and then directs it to neighboring bodies of water</a:t>
            </a:r>
          </a:p>
        </p:txBody>
      </p:sp>
      <p:pic>
        <p:nvPicPr>
          <p:cNvPr id="3074" name="Picture 2" descr="Image result for catchment area">
            <a:extLst>
              <a:ext uri="{FF2B5EF4-FFF2-40B4-BE49-F238E27FC236}">
                <a16:creationId xmlns:a16="http://schemas.microsoft.com/office/drawing/2014/main" id="{7F88763B-DB27-423A-B85F-2B50111430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5816" y="1846934"/>
            <a:ext cx="7029450" cy="4752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32320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a:extLst>
              <a:ext uri="{FF2B5EF4-FFF2-40B4-BE49-F238E27FC236}">
                <a16:creationId xmlns:a16="http://schemas.microsoft.com/office/drawing/2014/main" id="{E1507772-BC3C-461A-AF7E-0DAD92014CC7}"/>
              </a:ext>
            </a:extLst>
          </p:cNvPr>
          <p:cNvSpPr txBox="1"/>
          <p:nvPr/>
        </p:nvSpPr>
        <p:spPr>
          <a:xfrm>
            <a:off x="1056066" y="304971"/>
            <a:ext cx="6117466"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a:latin typeface="Times New Roman" panose="02020603050405020304" pitchFamily="18" charset="0"/>
                <a:cs typeface="Times New Roman" panose="02020603050405020304" pitchFamily="18" charset="0"/>
              </a:rPr>
              <a:t>Watershed divide</a:t>
            </a:r>
          </a:p>
        </p:txBody>
      </p:sp>
      <p:sp>
        <p:nvSpPr>
          <p:cNvPr id="4" name="TextBox 3">
            <a:extLst>
              <a:ext uri="{FF2B5EF4-FFF2-40B4-BE49-F238E27FC236}">
                <a16:creationId xmlns:a16="http://schemas.microsoft.com/office/drawing/2014/main" id="{FD45F272-5DE6-4C40-89C7-4232BC9C43F5}"/>
              </a:ext>
            </a:extLst>
          </p:cNvPr>
          <p:cNvSpPr txBox="1"/>
          <p:nvPr/>
        </p:nvSpPr>
        <p:spPr>
          <a:xfrm>
            <a:off x="1056066" y="974673"/>
            <a:ext cx="9324305"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a:latin typeface="Times New Roman" panose="02020603050405020304" pitchFamily="18" charset="0"/>
                <a:cs typeface="Times New Roman" panose="02020603050405020304" pitchFamily="18" charset="0"/>
              </a:rPr>
              <a:t>a line dividing land whose drainage flows toward the given</a:t>
            </a:r>
          </a:p>
          <a:p>
            <a:r>
              <a:rPr lang="en-US" sz="2400" dirty="0">
                <a:latin typeface="Times New Roman" panose="02020603050405020304" pitchFamily="18" charset="0"/>
                <a:cs typeface="Times New Roman" panose="02020603050405020304" pitchFamily="18" charset="0"/>
              </a:rPr>
              <a:t>stream from land whose drainage flows away from that stream.</a:t>
            </a:r>
          </a:p>
        </p:txBody>
      </p:sp>
      <p:pic>
        <p:nvPicPr>
          <p:cNvPr id="10244" name="Picture 4" descr="Image result for Topographic divide">
            <a:extLst>
              <a:ext uri="{FF2B5EF4-FFF2-40B4-BE49-F238E27FC236}">
                <a16:creationId xmlns:a16="http://schemas.microsoft.com/office/drawing/2014/main" id="{DA272113-D010-4631-B712-EEF13E343AC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6904"/>
          <a:stretch/>
        </p:blipFill>
        <p:spPr bwMode="auto">
          <a:xfrm>
            <a:off x="2697974" y="2413001"/>
            <a:ext cx="5093744" cy="3147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6788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a:extLst>
              <a:ext uri="{FF2B5EF4-FFF2-40B4-BE49-F238E27FC236}">
                <a16:creationId xmlns:a16="http://schemas.microsoft.com/office/drawing/2014/main" id="{E1507772-BC3C-461A-AF7E-0DAD92014CC7}"/>
              </a:ext>
            </a:extLst>
          </p:cNvPr>
          <p:cNvSpPr txBox="1"/>
          <p:nvPr/>
        </p:nvSpPr>
        <p:spPr>
          <a:xfrm>
            <a:off x="1056066" y="304971"/>
            <a:ext cx="5653827"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a:latin typeface="Times New Roman" panose="02020603050405020304" pitchFamily="18" charset="0"/>
                <a:cs typeface="Times New Roman" panose="02020603050405020304" pitchFamily="18" charset="0"/>
              </a:rPr>
              <a:t>Water balance equation for a catchment area</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FD45F272-5DE6-4C40-89C7-4232BC9C43F5}"/>
                  </a:ext>
                </a:extLst>
              </p:cNvPr>
              <p:cNvSpPr txBox="1"/>
              <p:nvPr/>
            </p:nvSpPr>
            <p:spPr>
              <a:xfrm>
                <a:off x="1056066" y="974673"/>
                <a:ext cx="9324305" cy="2677656"/>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a:latin typeface="Times New Roman" panose="02020603050405020304" pitchFamily="18" charset="0"/>
                    <a:cs typeface="Times New Roman" panose="02020603050405020304" pitchFamily="18" charset="0"/>
                  </a:rPr>
                  <a:t>In hydrology, a </a:t>
                </a:r>
                <a:r>
                  <a:rPr lang="en-US" sz="2400" dirty="0">
                    <a:solidFill>
                      <a:schemeClr val="accent5"/>
                    </a:solidFill>
                    <a:latin typeface="Times New Roman" panose="02020603050405020304" pitchFamily="18" charset="0"/>
                    <a:cs typeface="Times New Roman" panose="02020603050405020304" pitchFamily="18" charset="0"/>
                  </a:rPr>
                  <a:t>water balance</a:t>
                </a:r>
                <a:r>
                  <a:rPr lang="en-US" sz="2400" dirty="0">
                    <a:latin typeface="Times New Roman" panose="02020603050405020304" pitchFamily="18" charset="0"/>
                    <a:cs typeface="Times New Roman" panose="02020603050405020304" pitchFamily="18" charset="0"/>
                  </a:rPr>
                  <a:t> equation can be used to describe the </a:t>
                </a:r>
                <a:r>
                  <a:rPr lang="en-US" sz="2400" dirty="0">
                    <a:solidFill>
                      <a:schemeClr val="accent5"/>
                    </a:solidFill>
                    <a:latin typeface="Times New Roman" panose="02020603050405020304" pitchFamily="18" charset="0"/>
                    <a:cs typeface="Times New Roman" panose="02020603050405020304" pitchFamily="18" charset="0"/>
                  </a:rPr>
                  <a:t>flow of water in and out of a system</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 hydrological equation is simply the statement of the low of conservation of matter and it given by: </a:t>
                </a:r>
              </a:p>
              <a:p>
                <a:endParaRPr lang="en-US" sz="2400"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cs typeface="Times New Roman" panose="02020603050405020304" pitchFamily="18" charset="0"/>
                        </a:rPr>
                        <m:t>𝐼</m:t>
                      </m:r>
                      <m:r>
                        <a:rPr lang="en-US" sz="2400" b="0" i="1" smtClean="0">
                          <a:latin typeface="Cambria Math" panose="02040503050406030204" pitchFamily="18" charset="0"/>
                          <a:cs typeface="Times New Roman" panose="02020603050405020304" pitchFamily="18" charset="0"/>
                        </a:rPr>
                        <m:t> −</m:t>
                      </m:r>
                      <m:r>
                        <a:rPr lang="en-US" sz="2400" b="0" i="1" smtClean="0">
                          <a:latin typeface="Cambria Math" panose="02040503050406030204" pitchFamily="18" charset="0"/>
                          <a:ea typeface="Cambria Math" panose="02040503050406030204" pitchFamily="18" charset="0"/>
                          <a:cs typeface="Times New Roman" panose="02020603050405020304" pitchFamily="18" charset="0"/>
                        </a:rPr>
                        <m:t>𝑂</m:t>
                      </m:r>
                      <m:r>
                        <a:rPr lang="en-US" sz="2400" b="0" i="1" smtClean="0">
                          <a:latin typeface="Cambria Math" panose="02040503050406030204" pitchFamily="18" charset="0"/>
                          <a:ea typeface="Cambria Math" panose="02040503050406030204" pitchFamily="18" charset="0"/>
                          <a:cs typeface="Times New Roman" panose="02020603050405020304" pitchFamily="18" charset="0"/>
                        </a:rPr>
                        <m:t>= ∆</m:t>
                      </m:r>
                      <m:r>
                        <a:rPr lang="en-US" sz="2400" b="0" i="1" smtClean="0">
                          <a:latin typeface="Cambria Math" panose="02040503050406030204" pitchFamily="18" charset="0"/>
                          <a:ea typeface="Cambria Math" panose="02040503050406030204" pitchFamily="18" charset="0"/>
                          <a:cs typeface="Times New Roman" panose="02020603050405020304" pitchFamily="18" charset="0"/>
                        </a:rPr>
                        <m:t>𝑆</m:t>
                      </m:r>
                    </m:oMath>
                  </m:oMathPara>
                </a14:m>
                <a:endParaRPr lang="en-US" sz="2400" dirty="0">
                  <a:latin typeface="Times New Roman" panose="02020603050405020304" pitchFamily="18" charset="0"/>
                  <a:cs typeface="Times New Roman" panose="02020603050405020304" pitchFamily="18" charset="0"/>
                </a:endParaRPr>
              </a:p>
            </p:txBody>
          </p:sp>
        </mc:Choice>
        <mc:Fallback xmlns="">
          <p:sp>
            <p:nvSpPr>
              <p:cNvPr id="4" name="TextBox 3">
                <a:extLst>
                  <a:ext uri="{FF2B5EF4-FFF2-40B4-BE49-F238E27FC236}">
                    <a16:creationId xmlns:a16="http://schemas.microsoft.com/office/drawing/2014/main" id="{FD45F272-5DE6-4C40-89C7-4232BC9C43F5}"/>
                  </a:ext>
                </a:extLst>
              </p:cNvPr>
              <p:cNvSpPr txBox="1">
                <a:spLocks noRot="1" noChangeAspect="1" noMove="1" noResize="1" noEditPoints="1" noAdjustHandles="1" noChangeArrowheads="1" noChangeShapeType="1" noTextEdit="1"/>
              </p:cNvSpPr>
              <p:nvPr/>
            </p:nvSpPr>
            <p:spPr>
              <a:xfrm>
                <a:off x="1056066" y="974673"/>
                <a:ext cx="9324305" cy="2677656"/>
              </a:xfrm>
              <a:prstGeom prst="rect">
                <a:avLst/>
              </a:prstGeom>
              <a:blipFill>
                <a:blip r:embed="rId2"/>
                <a:stretch>
                  <a:fillRect l="-980" t="-1822" r="-784"/>
                </a:stretch>
              </a:blipFill>
              <a:ln>
                <a:noFill/>
              </a:ln>
            </p:spPr>
            <p:txBody>
              <a:bodyPr/>
              <a:lstStyle/>
              <a:p>
                <a:r>
                  <a:rPr lang="en-US">
                    <a:noFill/>
                  </a:rPr>
                  <a:t> </a:t>
                </a:r>
              </a:p>
            </p:txBody>
          </p:sp>
        </mc:Fallback>
      </mc:AlternateContent>
      <p:cxnSp>
        <p:nvCxnSpPr>
          <p:cNvPr id="5" name="Straight Arrow Connector 4">
            <a:extLst>
              <a:ext uri="{FF2B5EF4-FFF2-40B4-BE49-F238E27FC236}">
                <a16:creationId xmlns:a16="http://schemas.microsoft.com/office/drawing/2014/main" id="{E0968517-7F8E-4C76-9FA3-04FFD2F694E4}"/>
              </a:ext>
            </a:extLst>
          </p:cNvPr>
          <p:cNvCxnSpPr/>
          <p:nvPr/>
        </p:nvCxnSpPr>
        <p:spPr>
          <a:xfrm flipH="1">
            <a:off x="3644721" y="3425780"/>
            <a:ext cx="1210614" cy="901521"/>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6" name="Oval 5">
            <a:extLst>
              <a:ext uri="{FF2B5EF4-FFF2-40B4-BE49-F238E27FC236}">
                <a16:creationId xmlns:a16="http://schemas.microsoft.com/office/drawing/2014/main" id="{B6B21AF6-5DC9-4DFC-8457-9979A361D2AA}"/>
              </a:ext>
            </a:extLst>
          </p:cNvPr>
          <p:cNvSpPr/>
          <p:nvPr/>
        </p:nvSpPr>
        <p:spPr>
          <a:xfrm>
            <a:off x="2472744" y="4430333"/>
            <a:ext cx="2047741" cy="5795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INPUT</a:t>
            </a:r>
          </a:p>
        </p:txBody>
      </p:sp>
      <p:cxnSp>
        <p:nvCxnSpPr>
          <p:cNvPr id="9" name="Straight Arrow Connector 8">
            <a:extLst>
              <a:ext uri="{FF2B5EF4-FFF2-40B4-BE49-F238E27FC236}">
                <a16:creationId xmlns:a16="http://schemas.microsoft.com/office/drawing/2014/main" id="{4F0FAA38-01C2-4831-8C69-9259ADD07E93}"/>
              </a:ext>
            </a:extLst>
          </p:cNvPr>
          <p:cNvCxnSpPr>
            <a:cxnSpLocks/>
          </p:cNvCxnSpPr>
          <p:nvPr/>
        </p:nvCxnSpPr>
        <p:spPr>
          <a:xfrm>
            <a:off x="5602310" y="3652329"/>
            <a:ext cx="0" cy="1177248"/>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0" name="Oval 9">
            <a:extLst>
              <a:ext uri="{FF2B5EF4-FFF2-40B4-BE49-F238E27FC236}">
                <a16:creationId xmlns:a16="http://schemas.microsoft.com/office/drawing/2014/main" id="{64FFA7E8-1BC0-42EC-9812-AAB45A10E098}"/>
              </a:ext>
            </a:extLst>
          </p:cNvPr>
          <p:cNvSpPr/>
          <p:nvPr/>
        </p:nvSpPr>
        <p:spPr>
          <a:xfrm>
            <a:off x="4520485" y="4855335"/>
            <a:ext cx="2047741" cy="5795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OUTPUT</a:t>
            </a:r>
          </a:p>
        </p:txBody>
      </p:sp>
      <p:sp>
        <p:nvSpPr>
          <p:cNvPr id="12" name="Oval 11">
            <a:extLst>
              <a:ext uri="{FF2B5EF4-FFF2-40B4-BE49-F238E27FC236}">
                <a16:creationId xmlns:a16="http://schemas.microsoft.com/office/drawing/2014/main" id="{6695E85A-0615-43B3-B2A1-3927625CE0AF}"/>
              </a:ext>
            </a:extLst>
          </p:cNvPr>
          <p:cNvSpPr/>
          <p:nvPr/>
        </p:nvSpPr>
        <p:spPr>
          <a:xfrm>
            <a:off x="6593982" y="4166315"/>
            <a:ext cx="2047741" cy="5795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CHANGE OF STORAGE</a:t>
            </a:r>
          </a:p>
        </p:txBody>
      </p:sp>
      <p:cxnSp>
        <p:nvCxnSpPr>
          <p:cNvPr id="14" name="Straight Arrow Connector 13">
            <a:extLst>
              <a:ext uri="{FF2B5EF4-FFF2-40B4-BE49-F238E27FC236}">
                <a16:creationId xmlns:a16="http://schemas.microsoft.com/office/drawing/2014/main" id="{43BCE227-0565-4BB9-83B1-1661BD964D17}"/>
              </a:ext>
            </a:extLst>
          </p:cNvPr>
          <p:cNvCxnSpPr>
            <a:cxnSpLocks/>
          </p:cNvCxnSpPr>
          <p:nvPr/>
        </p:nvCxnSpPr>
        <p:spPr>
          <a:xfrm>
            <a:off x="6581104" y="3522957"/>
            <a:ext cx="1030310" cy="611454"/>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9" name="TextBox 18">
            <a:extLst>
              <a:ext uri="{FF2B5EF4-FFF2-40B4-BE49-F238E27FC236}">
                <a16:creationId xmlns:a16="http://schemas.microsoft.com/office/drawing/2014/main" id="{14C6D898-517B-4DC5-9A79-F7F9C6C65FA8}"/>
              </a:ext>
            </a:extLst>
          </p:cNvPr>
          <p:cNvSpPr txBox="1"/>
          <p:nvPr/>
        </p:nvSpPr>
        <p:spPr>
          <a:xfrm>
            <a:off x="1056065" y="5629054"/>
            <a:ext cx="9504611" cy="830997"/>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a:latin typeface="Times New Roman" panose="02020603050405020304" pitchFamily="18" charset="0"/>
                <a:cs typeface="Times New Roman" panose="02020603050405020304" pitchFamily="18" charset="0"/>
              </a:rPr>
              <a:t>This equation states that during a given period, the total inflow into a given area must equal the total outflow from the area plus the change in storage. </a:t>
            </a:r>
          </a:p>
        </p:txBody>
      </p:sp>
    </p:spTree>
    <p:extLst>
      <p:ext uri="{BB962C8B-B14F-4D97-AF65-F5344CB8AC3E}">
        <p14:creationId xmlns:p14="http://schemas.microsoft.com/office/powerpoint/2010/main" val="25319566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Straight Arrow Connector 17">
            <a:extLst>
              <a:ext uri="{FF2B5EF4-FFF2-40B4-BE49-F238E27FC236}">
                <a16:creationId xmlns:a16="http://schemas.microsoft.com/office/drawing/2014/main" id="{451BE092-E4B0-412C-A4EC-12640488919F}"/>
              </a:ext>
            </a:extLst>
          </p:cNvPr>
          <p:cNvCxnSpPr>
            <a:cxnSpLocks/>
          </p:cNvCxnSpPr>
          <p:nvPr/>
        </p:nvCxnSpPr>
        <p:spPr>
          <a:xfrm>
            <a:off x="2298880" y="2479940"/>
            <a:ext cx="1345840" cy="26448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E1507772-BC3C-461A-AF7E-0DAD92014CC7}"/>
              </a:ext>
            </a:extLst>
          </p:cNvPr>
          <p:cNvSpPr txBox="1"/>
          <p:nvPr/>
        </p:nvSpPr>
        <p:spPr>
          <a:xfrm>
            <a:off x="1056066" y="304971"/>
            <a:ext cx="5653827"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a:latin typeface="Times New Roman" panose="02020603050405020304" pitchFamily="18" charset="0"/>
                <a:cs typeface="Times New Roman" panose="02020603050405020304" pitchFamily="18" charset="0"/>
              </a:rPr>
              <a:t>Water balance equation for a catchment area</a:t>
            </a:r>
          </a:p>
        </p:txBody>
      </p:sp>
      <p:sp>
        <p:nvSpPr>
          <p:cNvPr id="4" name="TextBox 3">
            <a:extLst>
              <a:ext uri="{FF2B5EF4-FFF2-40B4-BE49-F238E27FC236}">
                <a16:creationId xmlns:a16="http://schemas.microsoft.com/office/drawing/2014/main" id="{FD45F272-5DE6-4C40-89C7-4232BC9C43F5}"/>
              </a:ext>
            </a:extLst>
          </p:cNvPr>
          <p:cNvSpPr txBox="1"/>
          <p:nvPr/>
        </p:nvSpPr>
        <p:spPr>
          <a:xfrm>
            <a:off x="1056066" y="974673"/>
            <a:ext cx="9040971" cy="1569660"/>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a:latin typeface="Times New Roman" pitchFamily="18" charset="0"/>
                <a:cs typeface="Times New Roman" pitchFamily="18" charset="0"/>
                <a:sym typeface="Symbol"/>
              </a:rPr>
              <a:t>Expression for the water budget of a catchment for a time interval </a:t>
            </a:r>
            <a:r>
              <a:rPr lang="en-US" sz="2400" i="1" dirty="0">
                <a:latin typeface="Times New Roman" pitchFamily="18" charset="0"/>
                <a:cs typeface="Times New Roman" pitchFamily="18" charset="0"/>
                <a:sym typeface="Symbol"/>
              </a:rPr>
              <a:t>t</a:t>
            </a:r>
            <a:r>
              <a:rPr lang="en-US" sz="2400" dirty="0">
                <a:latin typeface="Times New Roman" pitchFamily="18" charset="0"/>
                <a:cs typeface="Times New Roman" pitchFamily="18" charset="0"/>
                <a:sym typeface="Symbol"/>
              </a:rPr>
              <a:t> is written as</a:t>
            </a:r>
          </a:p>
          <a:p>
            <a:endParaRPr lang="en-US" sz="2400" dirty="0">
              <a:latin typeface="Times New Roman" pitchFamily="18" charset="0"/>
              <a:cs typeface="Times New Roman" pitchFamily="18" charset="0"/>
              <a:sym typeface="Symbol"/>
            </a:endParaRPr>
          </a:p>
          <a:p>
            <a:r>
              <a:rPr lang="en-US" sz="2400" dirty="0">
                <a:latin typeface="Times New Roman" pitchFamily="18" charset="0"/>
                <a:cs typeface="Times New Roman" pitchFamily="18" charset="0"/>
                <a:sym typeface="Symbol"/>
              </a:rPr>
              <a:t>P – R – G – E – T = S	</a:t>
            </a:r>
            <a:endParaRPr lang="en-US" sz="2400" dirty="0">
              <a:latin typeface="Times New Roman" panose="02020603050405020304" pitchFamily="18" charset="0"/>
              <a:cs typeface="Times New Roman" panose="02020603050405020304" pitchFamily="18" charset="0"/>
            </a:endParaRPr>
          </a:p>
        </p:txBody>
      </p:sp>
      <p:cxnSp>
        <p:nvCxnSpPr>
          <p:cNvPr id="3" name="Straight Arrow Connector 2">
            <a:extLst>
              <a:ext uri="{FF2B5EF4-FFF2-40B4-BE49-F238E27FC236}">
                <a16:creationId xmlns:a16="http://schemas.microsoft.com/office/drawing/2014/main" id="{963DD199-90E1-4A24-8D9B-208A2B6B817D}"/>
              </a:ext>
            </a:extLst>
          </p:cNvPr>
          <p:cNvCxnSpPr/>
          <p:nvPr/>
        </p:nvCxnSpPr>
        <p:spPr>
          <a:xfrm>
            <a:off x="1197735" y="2544333"/>
            <a:ext cx="0" cy="11887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0BBFE59E-F5A5-4E4A-8026-B32C429A726B}"/>
              </a:ext>
            </a:extLst>
          </p:cNvPr>
          <p:cNvSpPr txBox="1"/>
          <p:nvPr/>
        </p:nvSpPr>
        <p:spPr>
          <a:xfrm>
            <a:off x="328411" y="3744661"/>
            <a:ext cx="1738648" cy="369332"/>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dirty="0">
                <a:latin typeface="Times New Roman" panose="02020603050405020304" pitchFamily="18" charset="0"/>
                <a:cs typeface="Times New Roman" panose="02020603050405020304" pitchFamily="18" charset="0"/>
              </a:rPr>
              <a:t>Precipitation</a:t>
            </a:r>
          </a:p>
        </p:txBody>
      </p:sp>
      <p:cxnSp>
        <p:nvCxnSpPr>
          <p:cNvPr id="15" name="Straight Arrow Connector 14">
            <a:extLst>
              <a:ext uri="{FF2B5EF4-FFF2-40B4-BE49-F238E27FC236}">
                <a16:creationId xmlns:a16="http://schemas.microsoft.com/office/drawing/2014/main" id="{8DDF65E4-3E53-4E1E-886E-42AA2AE626D1}"/>
              </a:ext>
            </a:extLst>
          </p:cNvPr>
          <p:cNvCxnSpPr>
            <a:cxnSpLocks/>
          </p:cNvCxnSpPr>
          <p:nvPr/>
        </p:nvCxnSpPr>
        <p:spPr>
          <a:xfrm>
            <a:off x="1712890" y="2479940"/>
            <a:ext cx="850006" cy="19202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EF98E63C-6090-43C7-9C3B-C30BCF9AD2E5}"/>
              </a:ext>
            </a:extLst>
          </p:cNvPr>
          <p:cNvSpPr txBox="1"/>
          <p:nvPr/>
        </p:nvSpPr>
        <p:spPr>
          <a:xfrm>
            <a:off x="1693571" y="4437546"/>
            <a:ext cx="1951149" cy="369332"/>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dirty="0">
                <a:latin typeface="Times New Roman" panose="02020603050405020304" pitchFamily="18" charset="0"/>
                <a:cs typeface="Times New Roman" panose="02020603050405020304" pitchFamily="18" charset="0"/>
              </a:rPr>
              <a:t>Surface runoff </a:t>
            </a:r>
          </a:p>
        </p:txBody>
      </p:sp>
      <p:sp>
        <p:nvSpPr>
          <p:cNvPr id="20" name="TextBox 19">
            <a:extLst>
              <a:ext uri="{FF2B5EF4-FFF2-40B4-BE49-F238E27FC236}">
                <a16:creationId xmlns:a16="http://schemas.microsoft.com/office/drawing/2014/main" id="{3F3275A8-E4C2-4046-8F3D-AACEBD2CC315}"/>
              </a:ext>
            </a:extLst>
          </p:cNvPr>
          <p:cNvSpPr txBox="1"/>
          <p:nvPr/>
        </p:nvSpPr>
        <p:spPr>
          <a:xfrm>
            <a:off x="2907404" y="5124766"/>
            <a:ext cx="1951149" cy="646331"/>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dirty="0">
                <a:latin typeface="Times New Roman" panose="02020603050405020304" pitchFamily="18" charset="0"/>
                <a:cs typeface="Times New Roman" panose="02020603050405020304" pitchFamily="18" charset="0"/>
              </a:rPr>
              <a:t>Groundwater outflow</a:t>
            </a:r>
          </a:p>
        </p:txBody>
      </p:sp>
      <p:cxnSp>
        <p:nvCxnSpPr>
          <p:cNvPr id="21" name="Straight Arrow Connector 20">
            <a:extLst>
              <a:ext uri="{FF2B5EF4-FFF2-40B4-BE49-F238E27FC236}">
                <a16:creationId xmlns:a16="http://schemas.microsoft.com/office/drawing/2014/main" id="{11657F1E-70E9-46D6-B530-E513E12B7D6F}"/>
              </a:ext>
            </a:extLst>
          </p:cNvPr>
          <p:cNvCxnSpPr>
            <a:cxnSpLocks/>
          </p:cNvCxnSpPr>
          <p:nvPr/>
        </p:nvCxnSpPr>
        <p:spPr>
          <a:xfrm>
            <a:off x="2907404" y="2477487"/>
            <a:ext cx="1965642" cy="15787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5F6361EE-4128-4D6A-84B0-A00858C0D0E0}"/>
              </a:ext>
            </a:extLst>
          </p:cNvPr>
          <p:cNvSpPr txBox="1"/>
          <p:nvPr/>
        </p:nvSpPr>
        <p:spPr>
          <a:xfrm>
            <a:off x="3876541" y="4080951"/>
            <a:ext cx="1951149" cy="369332"/>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dirty="0">
                <a:latin typeface="Times New Roman" panose="02020603050405020304" pitchFamily="18" charset="0"/>
                <a:cs typeface="Times New Roman" panose="02020603050405020304" pitchFamily="18" charset="0"/>
              </a:rPr>
              <a:t>Evaporation</a:t>
            </a:r>
          </a:p>
        </p:txBody>
      </p:sp>
      <p:cxnSp>
        <p:nvCxnSpPr>
          <p:cNvPr id="28" name="Straight Arrow Connector 27">
            <a:extLst>
              <a:ext uri="{FF2B5EF4-FFF2-40B4-BE49-F238E27FC236}">
                <a16:creationId xmlns:a16="http://schemas.microsoft.com/office/drawing/2014/main" id="{5AFF1AF9-8002-49F9-9040-36EAE93CBA4F}"/>
              </a:ext>
            </a:extLst>
          </p:cNvPr>
          <p:cNvCxnSpPr>
            <a:cxnSpLocks/>
          </p:cNvCxnSpPr>
          <p:nvPr/>
        </p:nvCxnSpPr>
        <p:spPr>
          <a:xfrm>
            <a:off x="3308252" y="2419427"/>
            <a:ext cx="3394392" cy="15099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92DC73BB-601D-46AC-86C3-981D8DFC9386}"/>
              </a:ext>
            </a:extLst>
          </p:cNvPr>
          <p:cNvSpPr txBox="1"/>
          <p:nvPr/>
        </p:nvSpPr>
        <p:spPr>
          <a:xfrm>
            <a:off x="5724662" y="3929327"/>
            <a:ext cx="1951149" cy="369332"/>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dirty="0">
                <a:latin typeface="Times New Roman" panose="02020603050405020304" pitchFamily="18" charset="0"/>
                <a:cs typeface="Times New Roman" panose="02020603050405020304" pitchFamily="18" charset="0"/>
              </a:rPr>
              <a:t>Transpiration</a:t>
            </a:r>
          </a:p>
        </p:txBody>
      </p:sp>
      <p:sp>
        <p:nvSpPr>
          <p:cNvPr id="31" name="TextBox 30">
            <a:extLst>
              <a:ext uri="{FF2B5EF4-FFF2-40B4-BE49-F238E27FC236}">
                <a16:creationId xmlns:a16="http://schemas.microsoft.com/office/drawing/2014/main" id="{B190AB3C-EB93-4283-ADC5-86CE41378750}"/>
              </a:ext>
            </a:extLst>
          </p:cNvPr>
          <p:cNvSpPr txBox="1"/>
          <p:nvPr/>
        </p:nvSpPr>
        <p:spPr>
          <a:xfrm>
            <a:off x="5618402" y="2199733"/>
            <a:ext cx="1951149" cy="369332"/>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dirty="0">
                <a:latin typeface="Times New Roman" panose="02020603050405020304" pitchFamily="18" charset="0"/>
                <a:cs typeface="Times New Roman" panose="02020603050405020304" pitchFamily="18" charset="0"/>
              </a:rPr>
              <a:t>Change of storage</a:t>
            </a:r>
          </a:p>
        </p:txBody>
      </p:sp>
      <p:cxnSp>
        <p:nvCxnSpPr>
          <p:cNvPr id="34" name="Straight Arrow Connector 33">
            <a:extLst>
              <a:ext uri="{FF2B5EF4-FFF2-40B4-BE49-F238E27FC236}">
                <a16:creationId xmlns:a16="http://schemas.microsoft.com/office/drawing/2014/main" id="{2C4B23A8-9C3A-4B36-9FD4-D213F52BE3B1}"/>
              </a:ext>
            </a:extLst>
          </p:cNvPr>
          <p:cNvCxnSpPr>
            <a:cxnSpLocks/>
            <a:endCxn id="31" idx="1"/>
          </p:cNvCxnSpPr>
          <p:nvPr/>
        </p:nvCxnSpPr>
        <p:spPr>
          <a:xfrm>
            <a:off x="4027466" y="2343615"/>
            <a:ext cx="1590936" cy="407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34DFDBEE-6DE8-4FCB-9803-6AD13270D8CC}"/>
              </a:ext>
            </a:extLst>
          </p:cNvPr>
          <p:cNvSpPr txBox="1"/>
          <p:nvPr/>
        </p:nvSpPr>
        <p:spPr>
          <a:xfrm>
            <a:off x="927279" y="1957589"/>
            <a:ext cx="3193960" cy="611476"/>
          </a:xfrm>
          <a:prstGeom prst="rect">
            <a:avLst/>
          </a:prstGeom>
          <a:noFill/>
          <a:ln>
            <a:solidFill>
              <a:schemeClr val="tx1"/>
            </a:solidFill>
            <a:prstDash val="lgDash"/>
          </a:ln>
        </p:spPr>
        <p:txBody>
          <a:bodyPr wrap="square" rtlCol="0">
            <a:spAutoFit/>
          </a:bodyPr>
          <a:lstStyle/>
          <a:p>
            <a:endParaRPr lang="en-US" dirty="0"/>
          </a:p>
        </p:txBody>
      </p:sp>
      <p:sp>
        <p:nvSpPr>
          <p:cNvPr id="39" name="TextBox 38">
            <a:extLst>
              <a:ext uri="{FF2B5EF4-FFF2-40B4-BE49-F238E27FC236}">
                <a16:creationId xmlns:a16="http://schemas.microsoft.com/office/drawing/2014/main" id="{51FDA945-25DC-4B67-A47E-608197EA532D}"/>
              </a:ext>
            </a:extLst>
          </p:cNvPr>
          <p:cNvSpPr txBox="1"/>
          <p:nvPr/>
        </p:nvSpPr>
        <p:spPr>
          <a:xfrm>
            <a:off x="6078830" y="4702844"/>
            <a:ext cx="5576549" cy="1200329"/>
          </a:xfrm>
          <a:prstGeom prst="rect">
            <a:avLst/>
          </a:prstGeom>
          <a:noFill/>
          <a:ln>
            <a:solidFill>
              <a:schemeClr val="tx1"/>
            </a:solidFill>
            <a:prstDash val="lgDash"/>
          </a:ln>
        </p:spPr>
        <p:txBody>
          <a:bodyPr wrap="square" rtlCol="0">
            <a:spAutoFit/>
          </a:bodyPr>
          <a:lstStyle/>
          <a:p>
            <a:r>
              <a:rPr lang="en-US" dirty="0">
                <a:latin typeface="Times New Roman" pitchFamily="18" charset="0"/>
                <a:cs typeface="Times New Roman" pitchFamily="18" charset="0"/>
                <a:sym typeface="Symbol"/>
              </a:rPr>
              <a:t>All terms in the equation have the dimensions of volume. </a:t>
            </a:r>
          </a:p>
          <a:p>
            <a:endParaRPr lang="en-US" dirty="0">
              <a:latin typeface="Times New Roman" pitchFamily="18" charset="0"/>
              <a:cs typeface="Times New Roman" pitchFamily="18" charset="0"/>
              <a:sym typeface="Symbol"/>
            </a:endParaRPr>
          </a:p>
          <a:p>
            <a:r>
              <a:rPr lang="en-US" dirty="0">
                <a:latin typeface="Times New Roman" pitchFamily="18" charset="0"/>
                <a:cs typeface="Times New Roman" pitchFamily="18" charset="0"/>
                <a:sym typeface="Symbol"/>
              </a:rPr>
              <a:t>All these terms can be expressed as depth over the catchment area (cm for example).  </a:t>
            </a:r>
            <a:endParaRPr lang="en-US" dirty="0"/>
          </a:p>
        </p:txBody>
      </p:sp>
    </p:spTree>
    <p:extLst>
      <p:ext uri="{BB962C8B-B14F-4D97-AF65-F5344CB8AC3E}">
        <p14:creationId xmlns:p14="http://schemas.microsoft.com/office/powerpoint/2010/main" val="13576451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a:extLst>
              <a:ext uri="{FF2B5EF4-FFF2-40B4-BE49-F238E27FC236}">
                <a16:creationId xmlns:a16="http://schemas.microsoft.com/office/drawing/2014/main" id="{E1507772-BC3C-461A-AF7E-0DAD92014CC7}"/>
              </a:ext>
            </a:extLst>
          </p:cNvPr>
          <p:cNvSpPr txBox="1"/>
          <p:nvPr/>
        </p:nvSpPr>
        <p:spPr>
          <a:xfrm>
            <a:off x="914398" y="304971"/>
            <a:ext cx="5653827"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a:latin typeface="Times New Roman" panose="02020603050405020304" pitchFamily="18" charset="0"/>
                <a:cs typeface="Times New Roman" panose="02020603050405020304" pitchFamily="18" charset="0"/>
              </a:rPr>
              <a:t>Solved example</a:t>
            </a:r>
          </a:p>
        </p:txBody>
      </p:sp>
      <p:sp>
        <p:nvSpPr>
          <p:cNvPr id="4" name="TextBox 3">
            <a:extLst>
              <a:ext uri="{FF2B5EF4-FFF2-40B4-BE49-F238E27FC236}">
                <a16:creationId xmlns:a16="http://schemas.microsoft.com/office/drawing/2014/main" id="{FD45F272-5DE6-4C40-89C7-4232BC9C43F5}"/>
              </a:ext>
            </a:extLst>
          </p:cNvPr>
          <p:cNvSpPr txBox="1"/>
          <p:nvPr/>
        </p:nvSpPr>
        <p:spPr>
          <a:xfrm>
            <a:off x="914398" y="1013310"/>
            <a:ext cx="9040971" cy="3785652"/>
          </a:xfrm>
          <a:prstGeom prst="rect">
            <a:avLst/>
          </a:prstGeom>
          <a:noFill/>
          <a:ln>
            <a:solidFill>
              <a:srgbClr val="00B0F0"/>
            </a:solidFill>
            <a:prstDash val="lgDash"/>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a:latin typeface="Times New Roman" pitchFamily="18" charset="0"/>
                <a:cs typeface="Times New Roman" pitchFamily="18" charset="0"/>
                <a:sym typeface="Symbol"/>
              </a:rPr>
              <a:t>A lake had a water surface elevation of </a:t>
            </a:r>
            <a:r>
              <a:rPr lang="en-US" sz="2400" dirty="0">
                <a:solidFill>
                  <a:srgbClr val="FF0000"/>
                </a:solidFill>
                <a:latin typeface="Times New Roman" pitchFamily="18" charset="0"/>
                <a:cs typeface="Times New Roman" pitchFamily="18" charset="0"/>
                <a:sym typeface="Symbol"/>
              </a:rPr>
              <a:t>103.200</a:t>
            </a:r>
            <a:r>
              <a:rPr lang="en-US" sz="2400" dirty="0">
                <a:latin typeface="Times New Roman" pitchFamily="18" charset="0"/>
                <a:cs typeface="Times New Roman" pitchFamily="18" charset="0"/>
                <a:sym typeface="Symbol"/>
              </a:rPr>
              <a:t> m above datum at the beginning of a certain month. In that month the lake received an average inflow of </a:t>
            </a:r>
            <a:r>
              <a:rPr lang="en-US" sz="2400" dirty="0">
                <a:solidFill>
                  <a:srgbClr val="FF0000"/>
                </a:solidFill>
                <a:latin typeface="Times New Roman" pitchFamily="18" charset="0"/>
                <a:cs typeface="Times New Roman" pitchFamily="18" charset="0"/>
                <a:sym typeface="Symbol"/>
              </a:rPr>
              <a:t>6.0</a:t>
            </a:r>
            <a:r>
              <a:rPr lang="en-US" sz="2400" dirty="0">
                <a:latin typeface="Times New Roman" pitchFamily="18" charset="0"/>
                <a:cs typeface="Times New Roman" pitchFamily="18" charset="0"/>
                <a:sym typeface="Symbol"/>
              </a:rPr>
              <a:t> m</a:t>
            </a:r>
            <a:r>
              <a:rPr lang="en-US" sz="2400" baseline="30000" dirty="0">
                <a:latin typeface="Times New Roman" pitchFamily="18" charset="0"/>
                <a:cs typeface="Times New Roman" pitchFamily="18" charset="0"/>
                <a:sym typeface="Symbol"/>
              </a:rPr>
              <a:t>3</a:t>
            </a:r>
            <a:r>
              <a:rPr lang="en-US" sz="2400" dirty="0">
                <a:latin typeface="Times New Roman" pitchFamily="18" charset="0"/>
                <a:cs typeface="Times New Roman" pitchFamily="18" charset="0"/>
                <a:sym typeface="Symbol"/>
              </a:rPr>
              <a:t>/s from surface runoff sources. In the same period the outflow from the lake had an average value of </a:t>
            </a:r>
            <a:r>
              <a:rPr lang="en-US" sz="2400" dirty="0">
                <a:solidFill>
                  <a:srgbClr val="FF0000"/>
                </a:solidFill>
                <a:latin typeface="Times New Roman" pitchFamily="18" charset="0"/>
                <a:cs typeface="Times New Roman" pitchFamily="18" charset="0"/>
                <a:sym typeface="Symbol"/>
              </a:rPr>
              <a:t>6.5</a:t>
            </a:r>
            <a:r>
              <a:rPr lang="en-US" sz="2400" dirty="0">
                <a:latin typeface="Times New Roman" pitchFamily="18" charset="0"/>
                <a:cs typeface="Times New Roman" pitchFamily="18" charset="0"/>
                <a:sym typeface="Symbol"/>
              </a:rPr>
              <a:t> m</a:t>
            </a:r>
            <a:r>
              <a:rPr lang="en-US" sz="2400" baseline="30000" dirty="0">
                <a:latin typeface="Times New Roman" pitchFamily="18" charset="0"/>
                <a:cs typeface="Times New Roman" pitchFamily="18" charset="0"/>
                <a:sym typeface="Symbol"/>
              </a:rPr>
              <a:t>3</a:t>
            </a:r>
            <a:r>
              <a:rPr lang="en-US" sz="2400" dirty="0">
                <a:latin typeface="Times New Roman" pitchFamily="18" charset="0"/>
                <a:cs typeface="Times New Roman" pitchFamily="18" charset="0"/>
                <a:sym typeface="Symbol"/>
              </a:rPr>
              <a:t>/s. further, in that month, the lake received a rainfall of </a:t>
            </a:r>
            <a:r>
              <a:rPr lang="en-US" sz="2400" dirty="0">
                <a:solidFill>
                  <a:schemeClr val="accent5"/>
                </a:solidFill>
                <a:latin typeface="Times New Roman" pitchFamily="18" charset="0"/>
                <a:cs typeface="Times New Roman" pitchFamily="18" charset="0"/>
                <a:sym typeface="Symbol"/>
              </a:rPr>
              <a:t>1</a:t>
            </a:r>
            <a:r>
              <a:rPr lang="en-US" sz="2400" dirty="0">
                <a:solidFill>
                  <a:srgbClr val="FF0000"/>
                </a:solidFill>
                <a:latin typeface="Times New Roman" pitchFamily="18" charset="0"/>
                <a:cs typeface="Times New Roman" pitchFamily="18" charset="0"/>
                <a:sym typeface="Symbol"/>
              </a:rPr>
              <a:t>45</a:t>
            </a:r>
            <a:r>
              <a:rPr lang="en-US" sz="2400" dirty="0">
                <a:latin typeface="Times New Roman" pitchFamily="18" charset="0"/>
                <a:cs typeface="Times New Roman" pitchFamily="18" charset="0"/>
                <a:sym typeface="Symbol"/>
              </a:rPr>
              <a:t> mm and the evaporation from the lake surface was estimated as </a:t>
            </a:r>
            <a:r>
              <a:rPr lang="en-US" sz="2400" dirty="0">
                <a:solidFill>
                  <a:srgbClr val="FF0000"/>
                </a:solidFill>
                <a:latin typeface="Times New Roman" pitchFamily="18" charset="0"/>
                <a:cs typeface="Times New Roman" pitchFamily="18" charset="0"/>
                <a:sym typeface="Symbol"/>
              </a:rPr>
              <a:t>6.10</a:t>
            </a:r>
            <a:r>
              <a:rPr lang="en-US" sz="2400" dirty="0">
                <a:latin typeface="Times New Roman" pitchFamily="18" charset="0"/>
                <a:cs typeface="Times New Roman" pitchFamily="18" charset="0"/>
                <a:sym typeface="Symbol"/>
              </a:rPr>
              <a:t> cm. write the water budget equation for the lake and calculate the surface elevation of the lake at the end of the month. The average lake surface area can be taken as </a:t>
            </a:r>
            <a:r>
              <a:rPr lang="en-US" sz="2400" dirty="0">
                <a:solidFill>
                  <a:srgbClr val="FF0000"/>
                </a:solidFill>
                <a:latin typeface="Times New Roman" pitchFamily="18" charset="0"/>
                <a:cs typeface="Times New Roman" pitchFamily="18" charset="0"/>
                <a:sym typeface="Symbol"/>
              </a:rPr>
              <a:t>5000 </a:t>
            </a:r>
            <a:r>
              <a:rPr lang="en-US" sz="2400" dirty="0">
                <a:solidFill>
                  <a:schemeClr val="tx1"/>
                </a:solidFill>
                <a:latin typeface="Times New Roman" pitchFamily="18" charset="0"/>
                <a:cs typeface="Times New Roman" pitchFamily="18" charset="0"/>
                <a:sym typeface="Symbol"/>
              </a:rPr>
              <a:t>ha</a:t>
            </a:r>
            <a:r>
              <a:rPr lang="en-US" sz="2400" dirty="0">
                <a:latin typeface="Times New Roman" pitchFamily="18" charset="0"/>
                <a:cs typeface="Times New Roman" pitchFamily="18" charset="0"/>
                <a:sym typeface="Symbol"/>
              </a:rPr>
              <a:t>. Assume that there is no contribution to or from the groundwater storage.  </a:t>
            </a:r>
          </a:p>
        </p:txBody>
      </p:sp>
    </p:spTree>
    <p:extLst>
      <p:ext uri="{BB962C8B-B14F-4D97-AF65-F5344CB8AC3E}">
        <p14:creationId xmlns:p14="http://schemas.microsoft.com/office/powerpoint/2010/main" val="909057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05B2924-C07E-458C-9D07-8AEE6E03BB80}"/>
              </a:ext>
            </a:extLst>
          </p:cNvPr>
          <p:cNvSpPr txBox="1"/>
          <p:nvPr/>
        </p:nvSpPr>
        <p:spPr>
          <a:xfrm>
            <a:off x="953036" y="978794"/>
            <a:ext cx="8976575" cy="4585871"/>
          </a:xfrm>
          <a:prstGeom prst="rect">
            <a:avLst/>
          </a:prstGeom>
          <a:noFill/>
        </p:spPr>
        <p:txBody>
          <a:bodyPr wrap="square" rtlCol="0">
            <a:spAutoFit/>
          </a:bodyPr>
          <a:lstStyle/>
          <a:p>
            <a:r>
              <a:rPr lang="en-US" altLang="en-US" sz="3600" dirty="0">
                <a:solidFill>
                  <a:schemeClr val="accent5"/>
                </a:solidFill>
                <a:latin typeface="Times New Roman" panose="02020603050405020304" pitchFamily="18" charset="0"/>
                <a:cs typeface="Times New Roman" panose="02020603050405020304" pitchFamily="18" charset="0"/>
              </a:rPr>
              <a:t>Hydrology</a:t>
            </a:r>
            <a:r>
              <a:rPr lang="en-US" altLang="en-US" sz="3600" dirty="0">
                <a:latin typeface="Times New Roman" panose="02020603050405020304" pitchFamily="18" charset="0"/>
                <a:cs typeface="Times New Roman" panose="02020603050405020304" pitchFamily="18" charset="0"/>
              </a:rPr>
              <a:t> </a:t>
            </a:r>
            <a:r>
              <a:rPr lang="en-US" altLang="en-US" sz="3200" dirty="0">
                <a:latin typeface="Times New Roman" panose="02020603050405020304" pitchFamily="18" charset="0"/>
                <a:cs typeface="Times New Roman" panose="02020603050405020304" pitchFamily="18" charset="0"/>
              </a:rPr>
              <a:t>is the science that treats the waters of the earth, their occurrence, circulation and distribution, their chemical and physical properties, and their reaction with their environment, including their relation to living things.</a:t>
            </a:r>
          </a:p>
          <a:p>
            <a:endParaRPr lang="en-US" sz="3200" dirty="0">
              <a:latin typeface="Times New Roman" panose="02020603050405020304" pitchFamily="18" charset="0"/>
              <a:cs typeface="Times New Roman" panose="02020603050405020304" pitchFamily="18" charset="0"/>
            </a:endParaRPr>
          </a:p>
          <a:p>
            <a:r>
              <a:rPr lang="en-US" altLang="en-US" sz="3200" dirty="0">
                <a:latin typeface="Times New Roman" panose="02020603050405020304" pitchFamily="18" charset="0"/>
                <a:cs typeface="Times New Roman" panose="02020603050405020304" pitchFamily="18" charset="0"/>
              </a:rPr>
              <a:t>The domain of hydrology embraces the full life history of water on the earth</a:t>
            </a:r>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20996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a:extLst>
              <a:ext uri="{FF2B5EF4-FFF2-40B4-BE49-F238E27FC236}">
                <a16:creationId xmlns:a16="http://schemas.microsoft.com/office/drawing/2014/main" id="{E1507772-BC3C-461A-AF7E-0DAD92014CC7}"/>
              </a:ext>
            </a:extLst>
          </p:cNvPr>
          <p:cNvSpPr txBox="1"/>
          <p:nvPr/>
        </p:nvSpPr>
        <p:spPr>
          <a:xfrm>
            <a:off x="914398" y="304971"/>
            <a:ext cx="5653827"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a:latin typeface="Times New Roman" panose="02020603050405020304" pitchFamily="18" charset="0"/>
                <a:cs typeface="Times New Roman" panose="02020603050405020304" pitchFamily="18" charset="0"/>
              </a:rPr>
              <a:t>Solved example</a:t>
            </a:r>
          </a:p>
        </p:txBody>
      </p:sp>
      <p:sp>
        <p:nvSpPr>
          <p:cNvPr id="4" name="TextBox 3">
            <a:extLst>
              <a:ext uri="{FF2B5EF4-FFF2-40B4-BE49-F238E27FC236}">
                <a16:creationId xmlns:a16="http://schemas.microsoft.com/office/drawing/2014/main" id="{FD45F272-5DE6-4C40-89C7-4232BC9C43F5}"/>
              </a:ext>
            </a:extLst>
          </p:cNvPr>
          <p:cNvSpPr txBox="1"/>
          <p:nvPr/>
        </p:nvSpPr>
        <p:spPr>
          <a:xfrm>
            <a:off x="914398" y="1013310"/>
            <a:ext cx="10356576" cy="5262979"/>
          </a:xfrm>
          <a:prstGeom prst="rect">
            <a:avLst/>
          </a:prstGeom>
          <a:noFill/>
          <a:ln>
            <a:solidFill>
              <a:srgbClr val="00B0F0"/>
            </a:solidFill>
            <a:prstDash val="lgDash"/>
          </a:ln>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p:txBody>
      </p:sp>
      <p:sp>
        <p:nvSpPr>
          <p:cNvPr id="2" name="Freeform: Shape 1">
            <a:extLst>
              <a:ext uri="{FF2B5EF4-FFF2-40B4-BE49-F238E27FC236}">
                <a16:creationId xmlns:a16="http://schemas.microsoft.com/office/drawing/2014/main" id="{4EBE3FD5-650A-4E6A-AA9D-AB1D8E294DC4}"/>
              </a:ext>
            </a:extLst>
          </p:cNvPr>
          <p:cNvSpPr/>
          <p:nvPr/>
        </p:nvSpPr>
        <p:spPr>
          <a:xfrm>
            <a:off x="2254642" y="2730359"/>
            <a:ext cx="4830418" cy="914440"/>
          </a:xfrm>
          <a:custGeom>
            <a:avLst/>
            <a:gdLst>
              <a:gd name="connsiteX0" fmla="*/ 417444 w 4830418"/>
              <a:gd name="connsiteY0" fmla="*/ 0 h 894562"/>
              <a:gd name="connsiteX1" fmla="*/ 4830418 w 4830418"/>
              <a:gd name="connsiteY1" fmla="*/ 39757 h 894562"/>
              <a:gd name="connsiteX2" fmla="*/ 4432852 w 4830418"/>
              <a:gd name="connsiteY2" fmla="*/ 357809 h 894562"/>
              <a:gd name="connsiteX3" fmla="*/ 4075044 w 4830418"/>
              <a:gd name="connsiteY3" fmla="*/ 437322 h 894562"/>
              <a:gd name="connsiteX4" fmla="*/ 3279913 w 4830418"/>
              <a:gd name="connsiteY4" fmla="*/ 675861 h 894562"/>
              <a:gd name="connsiteX5" fmla="*/ 3160644 w 4830418"/>
              <a:gd name="connsiteY5" fmla="*/ 795131 h 894562"/>
              <a:gd name="connsiteX6" fmla="*/ 3081131 w 4830418"/>
              <a:gd name="connsiteY6" fmla="*/ 815009 h 894562"/>
              <a:gd name="connsiteX7" fmla="*/ 2961861 w 4830418"/>
              <a:gd name="connsiteY7" fmla="*/ 854766 h 894562"/>
              <a:gd name="connsiteX8" fmla="*/ 2902226 w 4830418"/>
              <a:gd name="connsiteY8" fmla="*/ 874644 h 894562"/>
              <a:gd name="connsiteX9" fmla="*/ 2723322 w 4830418"/>
              <a:gd name="connsiteY9" fmla="*/ 894522 h 894562"/>
              <a:gd name="connsiteX10" fmla="*/ 2723322 w 4830418"/>
              <a:gd name="connsiteY10" fmla="*/ 894522 h 894562"/>
              <a:gd name="connsiteX11" fmla="*/ 2027583 w 4830418"/>
              <a:gd name="connsiteY11" fmla="*/ 874644 h 894562"/>
              <a:gd name="connsiteX12" fmla="*/ 1331844 w 4830418"/>
              <a:gd name="connsiteY12" fmla="*/ 735496 h 894562"/>
              <a:gd name="connsiteX13" fmla="*/ 894522 w 4830418"/>
              <a:gd name="connsiteY13" fmla="*/ 457200 h 894562"/>
              <a:gd name="connsiteX14" fmla="*/ 477078 w 4830418"/>
              <a:gd name="connsiteY14" fmla="*/ 357809 h 894562"/>
              <a:gd name="connsiteX15" fmla="*/ 337931 w 4830418"/>
              <a:gd name="connsiteY15" fmla="*/ 258418 h 894562"/>
              <a:gd name="connsiteX16" fmla="*/ 318052 w 4830418"/>
              <a:gd name="connsiteY16" fmla="*/ 198783 h 894562"/>
              <a:gd name="connsiteX17" fmla="*/ 278296 w 4830418"/>
              <a:gd name="connsiteY17" fmla="*/ 159026 h 894562"/>
              <a:gd name="connsiteX18" fmla="*/ 278296 w 4830418"/>
              <a:gd name="connsiteY18" fmla="*/ 159026 h 894562"/>
              <a:gd name="connsiteX19" fmla="*/ 59635 w 4830418"/>
              <a:gd name="connsiteY19" fmla="*/ 99392 h 894562"/>
              <a:gd name="connsiteX20" fmla="*/ 59635 w 4830418"/>
              <a:gd name="connsiteY20" fmla="*/ 99392 h 894562"/>
              <a:gd name="connsiteX21" fmla="*/ 0 w 4830418"/>
              <a:gd name="connsiteY21" fmla="*/ 59635 h 894562"/>
              <a:gd name="connsiteX22" fmla="*/ 19878 w 4830418"/>
              <a:gd name="connsiteY22" fmla="*/ 0 h 894562"/>
              <a:gd name="connsiteX23" fmla="*/ 417444 w 4830418"/>
              <a:gd name="connsiteY23" fmla="*/ 0 h 894562"/>
              <a:gd name="connsiteX0" fmla="*/ 417444 w 4830418"/>
              <a:gd name="connsiteY0" fmla="*/ 19877 h 914439"/>
              <a:gd name="connsiteX1" fmla="*/ 4830418 w 4830418"/>
              <a:gd name="connsiteY1" fmla="*/ 0 h 914439"/>
              <a:gd name="connsiteX2" fmla="*/ 4432852 w 4830418"/>
              <a:gd name="connsiteY2" fmla="*/ 377686 h 914439"/>
              <a:gd name="connsiteX3" fmla="*/ 4075044 w 4830418"/>
              <a:gd name="connsiteY3" fmla="*/ 457199 h 914439"/>
              <a:gd name="connsiteX4" fmla="*/ 3279913 w 4830418"/>
              <a:gd name="connsiteY4" fmla="*/ 695738 h 914439"/>
              <a:gd name="connsiteX5" fmla="*/ 3160644 w 4830418"/>
              <a:gd name="connsiteY5" fmla="*/ 815008 h 914439"/>
              <a:gd name="connsiteX6" fmla="*/ 3081131 w 4830418"/>
              <a:gd name="connsiteY6" fmla="*/ 834886 h 914439"/>
              <a:gd name="connsiteX7" fmla="*/ 2961861 w 4830418"/>
              <a:gd name="connsiteY7" fmla="*/ 874643 h 914439"/>
              <a:gd name="connsiteX8" fmla="*/ 2902226 w 4830418"/>
              <a:gd name="connsiteY8" fmla="*/ 894521 h 914439"/>
              <a:gd name="connsiteX9" fmla="*/ 2723322 w 4830418"/>
              <a:gd name="connsiteY9" fmla="*/ 914399 h 914439"/>
              <a:gd name="connsiteX10" fmla="*/ 2723322 w 4830418"/>
              <a:gd name="connsiteY10" fmla="*/ 914399 h 914439"/>
              <a:gd name="connsiteX11" fmla="*/ 2027583 w 4830418"/>
              <a:gd name="connsiteY11" fmla="*/ 894521 h 914439"/>
              <a:gd name="connsiteX12" fmla="*/ 1331844 w 4830418"/>
              <a:gd name="connsiteY12" fmla="*/ 755373 h 914439"/>
              <a:gd name="connsiteX13" fmla="*/ 894522 w 4830418"/>
              <a:gd name="connsiteY13" fmla="*/ 477077 h 914439"/>
              <a:gd name="connsiteX14" fmla="*/ 477078 w 4830418"/>
              <a:gd name="connsiteY14" fmla="*/ 377686 h 914439"/>
              <a:gd name="connsiteX15" fmla="*/ 337931 w 4830418"/>
              <a:gd name="connsiteY15" fmla="*/ 278295 h 914439"/>
              <a:gd name="connsiteX16" fmla="*/ 318052 w 4830418"/>
              <a:gd name="connsiteY16" fmla="*/ 218660 h 914439"/>
              <a:gd name="connsiteX17" fmla="*/ 278296 w 4830418"/>
              <a:gd name="connsiteY17" fmla="*/ 178903 h 914439"/>
              <a:gd name="connsiteX18" fmla="*/ 278296 w 4830418"/>
              <a:gd name="connsiteY18" fmla="*/ 178903 h 914439"/>
              <a:gd name="connsiteX19" fmla="*/ 59635 w 4830418"/>
              <a:gd name="connsiteY19" fmla="*/ 119269 h 914439"/>
              <a:gd name="connsiteX20" fmla="*/ 59635 w 4830418"/>
              <a:gd name="connsiteY20" fmla="*/ 119269 h 914439"/>
              <a:gd name="connsiteX21" fmla="*/ 0 w 4830418"/>
              <a:gd name="connsiteY21" fmla="*/ 79512 h 914439"/>
              <a:gd name="connsiteX22" fmla="*/ 19878 w 4830418"/>
              <a:gd name="connsiteY22" fmla="*/ 19877 h 914439"/>
              <a:gd name="connsiteX23" fmla="*/ 417444 w 4830418"/>
              <a:gd name="connsiteY23" fmla="*/ 19877 h 914439"/>
              <a:gd name="connsiteX0" fmla="*/ 417444 w 4830418"/>
              <a:gd name="connsiteY0" fmla="*/ 19878 h 914440"/>
              <a:gd name="connsiteX1" fmla="*/ 4830418 w 4830418"/>
              <a:gd name="connsiteY1" fmla="*/ 1 h 914440"/>
              <a:gd name="connsiteX2" fmla="*/ 4432852 w 4830418"/>
              <a:gd name="connsiteY2" fmla="*/ 377687 h 914440"/>
              <a:gd name="connsiteX3" fmla="*/ 4075044 w 4830418"/>
              <a:gd name="connsiteY3" fmla="*/ 457200 h 914440"/>
              <a:gd name="connsiteX4" fmla="*/ 3279913 w 4830418"/>
              <a:gd name="connsiteY4" fmla="*/ 695739 h 914440"/>
              <a:gd name="connsiteX5" fmla="*/ 3160644 w 4830418"/>
              <a:gd name="connsiteY5" fmla="*/ 815009 h 914440"/>
              <a:gd name="connsiteX6" fmla="*/ 3081131 w 4830418"/>
              <a:gd name="connsiteY6" fmla="*/ 834887 h 914440"/>
              <a:gd name="connsiteX7" fmla="*/ 2961861 w 4830418"/>
              <a:gd name="connsiteY7" fmla="*/ 874644 h 914440"/>
              <a:gd name="connsiteX8" fmla="*/ 2902226 w 4830418"/>
              <a:gd name="connsiteY8" fmla="*/ 894522 h 914440"/>
              <a:gd name="connsiteX9" fmla="*/ 2723322 w 4830418"/>
              <a:gd name="connsiteY9" fmla="*/ 914400 h 914440"/>
              <a:gd name="connsiteX10" fmla="*/ 2723322 w 4830418"/>
              <a:gd name="connsiteY10" fmla="*/ 914400 h 914440"/>
              <a:gd name="connsiteX11" fmla="*/ 2027583 w 4830418"/>
              <a:gd name="connsiteY11" fmla="*/ 894522 h 914440"/>
              <a:gd name="connsiteX12" fmla="*/ 1331844 w 4830418"/>
              <a:gd name="connsiteY12" fmla="*/ 755374 h 914440"/>
              <a:gd name="connsiteX13" fmla="*/ 894522 w 4830418"/>
              <a:gd name="connsiteY13" fmla="*/ 477078 h 914440"/>
              <a:gd name="connsiteX14" fmla="*/ 477078 w 4830418"/>
              <a:gd name="connsiteY14" fmla="*/ 377687 h 914440"/>
              <a:gd name="connsiteX15" fmla="*/ 337931 w 4830418"/>
              <a:gd name="connsiteY15" fmla="*/ 278296 h 914440"/>
              <a:gd name="connsiteX16" fmla="*/ 318052 w 4830418"/>
              <a:gd name="connsiteY16" fmla="*/ 218661 h 914440"/>
              <a:gd name="connsiteX17" fmla="*/ 278296 w 4830418"/>
              <a:gd name="connsiteY17" fmla="*/ 178904 h 914440"/>
              <a:gd name="connsiteX18" fmla="*/ 278296 w 4830418"/>
              <a:gd name="connsiteY18" fmla="*/ 178904 h 914440"/>
              <a:gd name="connsiteX19" fmla="*/ 59635 w 4830418"/>
              <a:gd name="connsiteY19" fmla="*/ 119270 h 914440"/>
              <a:gd name="connsiteX20" fmla="*/ 59635 w 4830418"/>
              <a:gd name="connsiteY20" fmla="*/ 119270 h 914440"/>
              <a:gd name="connsiteX21" fmla="*/ 0 w 4830418"/>
              <a:gd name="connsiteY21" fmla="*/ 79513 h 914440"/>
              <a:gd name="connsiteX22" fmla="*/ 0 w 4830418"/>
              <a:gd name="connsiteY22" fmla="*/ 0 h 914440"/>
              <a:gd name="connsiteX23" fmla="*/ 417444 w 4830418"/>
              <a:gd name="connsiteY23" fmla="*/ 19878 h 914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830418" h="914440">
                <a:moveTo>
                  <a:pt x="417444" y="19878"/>
                </a:moveTo>
                <a:lnTo>
                  <a:pt x="4830418" y="1"/>
                </a:lnTo>
                <a:lnTo>
                  <a:pt x="4432852" y="377687"/>
                </a:lnTo>
                <a:lnTo>
                  <a:pt x="4075044" y="457200"/>
                </a:lnTo>
                <a:lnTo>
                  <a:pt x="3279913" y="695739"/>
                </a:lnTo>
                <a:cubicBezTo>
                  <a:pt x="3240157" y="735496"/>
                  <a:pt x="3206705" y="782766"/>
                  <a:pt x="3160644" y="815009"/>
                </a:cubicBezTo>
                <a:cubicBezTo>
                  <a:pt x="3138263" y="830676"/>
                  <a:pt x="3107299" y="827037"/>
                  <a:pt x="3081131" y="834887"/>
                </a:cubicBezTo>
                <a:cubicBezTo>
                  <a:pt x="3040991" y="846929"/>
                  <a:pt x="3001618" y="861392"/>
                  <a:pt x="2961861" y="874644"/>
                </a:cubicBezTo>
                <a:cubicBezTo>
                  <a:pt x="2941983" y="881270"/>
                  <a:pt x="2922969" y="891559"/>
                  <a:pt x="2902226" y="894522"/>
                </a:cubicBezTo>
                <a:cubicBezTo>
                  <a:pt x="2749959" y="916274"/>
                  <a:pt x="2809932" y="914400"/>
                  <a:pt x="2723322" y="914400"/>
                </a:cubicBezTo>
                <a:lnTo>
                  <a:pt x="2723322" y="914400"/>
                </a:lnTo>
                <a:lnTo>
                  <a:pt x="2027583" y="894522"/>
                </a:lnTo>
                <a:lnTo>
                  <a:pt x="1331844" y="755374"/>
                </a:lnTo>
                <a:lnTo>
                  <a:pt x="894522" y="477078"/>
                </a:lnTo>
                <a:lnTo>
                  <a:pt x="477078" y="377687"/>
                </a:lnTo>
                <a:cubicBezTo>
                  <a:pt x="430696" y="344557"/>
                  <a:pt x="378236" y="318601"/>
                  <a:pt x="337931" y="278296"/>
                </a:cubicBezTo>
                <a:cubicBezTo>
                  <a:pt x="323115" y="263480"/>
                  <a:pt x="328833" y="236629"/>
                  <a:pt x="318052" y="218661"/>
                </a:cubicBezTo>
                <a:cubicBezTo>
                  <a:pt x="308410" y="202590"/>
                  <a:pt x="291548" y="192156"/>
                  <a:pt x="278296" y="178904"/>
                </a:cubicBezTo>
                <a:lnTo>
                  <a:pt x="278296" y="178904"/>
                </a:lnTo>
                <a:cubicBezTo>
                  <a:pt x="84928" y="135934"/>
                  <a:pt x="154032" y="166467"/>
                  <a:pt x="59635" y="119270"/>
                </a:cubicBezTo>
                <a:lnTo>
                  <a:pt x="59635" y="119270"/>
                </a:lnTo>
                <a:lnTo>
                  <a:pt x="0" y="79513"/>
                </a:lnTo>
                <a:lnTo>
                  <a:pt x="0" y="0"/>
                </a:lnTo>
                <a:cubicBezTo>
                  <a:pt x="410801" y="20541"/>
                  <a:pt x="284756" y="39757"/>
                  <a:pt x="417444" y="19878"/>
                </a:cubicBezTo>
                <a:close/>
              </a:path>
            </a:pathLst>
          </a:custGeom>
          <a:solidFill>
            <a:srgbClr val="4A12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a:extLst>
              <a:ext uri="{FF2B5EF4-FFF2-40B4-BE49-F238E27FC236}">
                <a16:creationId xmlns:a16="http://schemas.microsoft.com/office/drawing/2014/main" id="{59F268EB-C37F-49FA-92BF-205A70E6ACB6}"/>
              </a:ext>
            </a:extLst>
          </p:cNvPr>
          <p:cNvCxnSpPr>
            <a:cxnSpLocks/>
          </p:cNvCxnSpPr>
          <p:nvPr/>
        </p:nvCxnSpPr>
        <p:spPr>
          <a:xfrm flipV="1">
            <a:off x="1530626" y="2730359"/>
            <a:ext cx="8328991" cy="12841"/>
          </a:xfrm>
          <a:prstGeom prst="line">
            <a:avLst/>
          </a:prstGeom>
          <a:ln>
            <a:solidFill>
              <a:srgbClr val="00B0F0"/>
            </a:solidFill>
            <a:prstDash val="lgDash"/>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1A4B570A-346D-47FB-8BD9-077DA85C3B46}"/>
              </a:ext>
            </a:extLst>
          </p:cNvPr>
          <p:cNvCxnSpPr>
            <a:cxnSpLocks/>
          </p:cNvCxnSpPr>
          <p:nvPr/>
        </p:nvCxnSpPr>
        <p:spPr>
          <a:xfrm flipV="1">
            <a:off x="1451112" y="4284437"/>
            <a:ext cx="8328991" cy="12841"/>
          </a:xfrm>
          <a:prstGeom prst="line">
            <a:avLst/>
          </a:prstGeom>
          <a:ln>
            <a:solidFill>
              <a:srgbClr val="00B0F0"/>
            </a:solidFill>
            <a:prstDash val="lgDash"/>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532D2243-693D-41B0-A3D0-4599E834FFCC}"/>
              </a:ext>
            </a:extLst>
          </p:cNvPr>
          <p:cNvSpPr txBox="1"/>
          <p:nvPr/>
        </p:nvSpPr>
        <p:spPr>
          <a:xfrm>
            <a:off x="2087217" y="3915132"/>
            <a:ext cx="914400" cy="375725"/>
          </a:xfrm>
          <a:prstGeom prst="rect">
            <a:avLst/>
          </a:prstGeom>
          <a:noFill/>
        </p:spPr>
        <p:txBody>
          <a:bodyPr wrap="square" rtlCol="0">
            <a:spAutoFit/>
          </a:bodyPr>
          <a:lstStyle/>
          <a:p>
            <a:r>
              <a:rPr lang="en-US" dirty="0"/>
              <a:t>datum</a:t>
            </a:r>
          </a:p>
        </p:txBody>
      </p:sp>
      <p:cxnSp>
        <p:nvCxnSpPr>
          <p:cNvPr id="10" name="Straight Arrow Connector 9">
            <a:extLst>
              <a:ext uri="{FF2B5EF4-FFF2-40B4-BE49-F238E27FC236}">
                <a16:creationId xmlns:a16="http://schemas.microsoft.com/office/drawing/2014/main" id="{2F519943-9CDB-4330-92D0-3ED6574F6B9E}"/>
              </a:ext>
            </a:extLst>
          </p:cNvPr>
          <p:cNvCxnSpPr>
            <a:cxnSpLocks/>
          </p:cNvCxnSpPr>
          <p:nvPr/>
        </p:nvCxnSpPr>
        <p:spPr>
          <a:xfrm>
            <a:off x="9104243" y="2743200"/>
            <a:ext cx="0" cy="1541237"/>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AB7C054-FF85-47F9-B38F-89623334C810}"/>
              </a:ext>
            </a:extLst>
          </p:cNvPr>
          <p:cNvSpPr txBox="1"/>
          <p:nvPr/>
        </p:nvSpPr>
        <p:spPr>
          <a:xfrm>
            <a:off x="9104242" y="3663958"/>
            <a:ext cx="1093305" cy="369332"/>
          </a:xfrm>
          <a:prstGeom prst="rect">
            <a:avLst/>
          </a:prstGeom>
          <a:noFill/>
        </p:spPr>
        <p:txBody>
          <a:bodyPr wrap="square" rtlCol="0">
            <a:spAutoFit/>
          </a:bodyPr>
          <a:lstStyle/>
          <a:p>
            <a:r>
              <a:rPr lang="en-US" dirty="0"/>
              <a:t>103.2 m</a:t>
            </a:r>
          </a:p>
        </p:txBody>
      </p:sp>
      <p:cxnSp>
        <p:nvCxnSpPr>
          <p:cNvPr id="13" name="Straight Arrow Connector 12">
            <a:extLst>
              <a:ext uri="{FF2B5EF4-FFF2-40B4-BE49-F238E27FC236}">
                <a16:creationId xmlns:a16="http://schemas.microsoft.com/office/drawing/2014/main" id="{593DAE7E-F030-4FDF-9794-96599D23E2C5}"/>
              </a:ext>
            </a:extLst>
          </p:cNvPr>
          <p:cNvCxnSpPr/>
          <p:nvPr/>
        </p:nvCxnSpPr>
        <p:spPr>
          <a:xfrm>
            <a:off x="2087217" y="2126974"/>
            <a:ext cx="357809" cy="6033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C7B617D7-B295-4353-A141-0D3DF756CCB8}"/>
              </a:ext>
            </a:extLst>
          </p:cNvPr>
          <p:cNvSpPr txBox="1"/>
          <p:nvPr/>
        </p:nvSpPr>
        <p:spPr>
          <a:xfrm>
            <a:off x="1451112" y="1712786"/>
            <a:ext cx="1550505" cy="369332"/>
          </a:xfrm>
          <a:prstGeom prst="rect">
            <a:avLst/>
          </a:prstGeom>
          <a:noFill/>
        </p:spPr>
        <p:txBody>
          <a:bodyPr wrap="square" rtlCol="0">
            <a:spAutoFit/>
          </a:bodyPr>
          <a:lstStyle/>
          <a:p>
            <a:r>
              <a:rPr lang="en-US" dirty="0"/>
              <a:t>Q</a:t>
            </a:r>
            <a:r>
              <a:rPr lang="en-US" baseline="-25000" dirty="0"/>
              <a:t>in</a:t>
            </a:r>
            <a:r>
              <a:rPr lang="en-US" dirty="0"/>
              <a:t> = 6 m</a:t>
            </a:r>
            <a:r>
              <a:rPr lang="en-US" baseline="30000" dirty="0"/>
              <a:t>3</a:t>
            </a:r>
            <a:r>
              <a:rPr lang="en-US" dirty="0"/>
              <a:t>/s</a:t>
            </a:r>
          </a:p>
        </p:txBody>
      </p:sp>
      <p:cxnSp>
        <p:nvCxnSpPr>
          <p:cNvPr id="16" name="Straight Arrow Connector 15">
            <a:extLst>
              <a:ext uri="{FF2B5EF4-FFF2-40B4-BE49-F238E27FC236}">
                <a16:creationId xmlns:a16="http://schemas.microsoft.com/office/drawing/2014/main" id="{E97D432C-1260-4D12-BBCA-8E2B6CC4A903}"/>
              </a:ext>
            </a:extLst>
          </p:cNvPr>
          <p:cNvCxnSpPr/>
          <p:nvPr/>
        </p:nvCxnSpPr>
        <p:spPr>
          <a:xfrm flipV="1">
            <a:off x="6758609" y="2126974"/>
            <a:ext cx="326451" cy="6033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6A674A2F-147C-4F90-B3B6-D57125C894B0}"/>
              </a:ext>
            </a:extLst>
          </p:cNvPr>
          <p:cNvSpPr txBox="1"/>
          <p:nvPr/>
        </p:nvSpPr>
        <p:spPr>
          <a:xfrm>
            <a:off x="6361043" y="1693787"/>
            <a:ext cx="1888435" cy="369332"/>
          </a:xfrm>
          <a:prstGeom prst="rect">
            <a:avLst/>
          </a:prstGeom>
          <a:noFill/>
        </p:spPr>
        <p:txBody>
          <a:bodyPr wrap="square" rtlCol="0">
            <a:spAutoFit/>
          </a:bodyPr>
          <a:lstStyle/>
          <a:p>
            <a:r>
              <a:rPr lang="en-US" dirty="0" err="1"/>
              <a:t>Q</a:t>
            </a:r>
            <a:r>
              <a:rPr lang="en-US" baseline="-25000" dirty="0" err="1"/>
              <a:t>out</a:t>
            </a:r>
            <a:r>
              <a:rPr lang="en-US" dirty="0"/>
              <a:t> = 6.5 m</a:t>
            </a:r>
            <a:r>
              <a:rPr lang="en-US" baseline="30000" dirty="0"/>
              <a:t>3</a:t>
            </a:r>
            <a:r>
              <a:rPr lang="en-US" dirty="0"/>
              <a:t>/s</a:t>
            </a:r>
          </a:p>
        </p:txBody>
      </p:sp>
      <p:cxnSp>
        <p:nvCxnSpPr>
          <p:cNvPr id="19" name="Straight Arrow Connector 18">
            <a:extLst>
              <a:ext uri="{FF2B5EF4-FFF2-40B4-BE49-F238E27FC236}">
                <a16:creationId xmlns:a16="http://schemas.microsoft.com/office/drawing/2014/main" id="{8487EA48-27BF-488B-94B3-E084E30AD556}"/>
              </a:ext>
            </a:extLst>
          </p:cNvPr>
          <p:cNvCxnSpPr>
            <a:cxnSpLocks/>
          </p:cNvCxnSpPr>
          <p:nvPr/>
        </p:nvCxnSpPr>
        <p:spPr>
          <a:xfrm>
            <a:off x="4025347" y="1974671"/>
            <a:ext cx="0" cy="6033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0E4CAD6D-E0CC-4C56-887C-BB76742167E1}"/>
              </a:ext>
            </a:extLst>
          </p:cNvPr>
          <p:cNvSpPr txBox="1"/>
          <p:nvPr/>
        </p:nvSpPr>
        <p:spPr>
          <a:xfrm>
            <a:off x="3250094" y="1479033"/>
            <a:ext cx="1550505" cy="369332"/>
          </a:xfrm>
          <a:prstGeom prst="rect">
            <a:avLst/>
          </a:prstGeom>
          <a:noFill/>
        </p:spPr>
        <p:txBody>
          <a:bodyPr wrap="square" rtlCol="0">
            <a:spAutoFit/>
          </a:bodyPr>
          <a:lstStyle/>
          <a:p>
            <a:pPr algn="ctr"/>
            <a:r>
              <a:rPr lang="en-US" dirty="0"/>
              <a:t>P = 145 mm</a:t>
            </a:r>
          </a:p>
        </p:txBody>
      </p:sp>
      <p:cxnSp>
        <p:nvCxnSpPr>
          <p:cNvPr id="22" name="Straight Arrow Connector 21">
            <a:extLst>
              <a:ext uri="{FF2B5EF4-FFF2-40B4-BE49-F238E27FC236}">
                <a16:creationId xmlns:a16="http://schemas.microsoft.com/office/drawing/2014/main" id="{0477472A-9D56-45C3-A29A-0E7CDBD997E8}"/>
              </a:ext>
            </a:extLst>
          </p:cNvPr>
          <p:cNvCxnSpPr>
            <a:cxnSpLocks/>
          </p:cNvCxnSpPr>
          <p:nvPr/>
        </p:nvCxnSpPr>
        <p:spPr>
          <a:xfrm flipV="1">
            <a:off x="5362162" y="1987671"/>
            <a:ext cx="80281" cy="5838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663BEBD6-EA67-481B-A18D-0509ED3D2C79}"/>
              </a:ext>
            </a:extLst>
          </p:cNvPr>
          <p:cNvSpPr txBox="1"/>
          <p:nvPr/>
        </p:nvSpPr>
        <p:spPr>
          <a:xfrm>
            <a:off x="4734455" y="1600233"/>
            <a:ext cx="1550505" cy="369332"/>
          </a:xfrm>
          <a:prstGeom prst="rect">
            <a:avLst/>
          </a:prstGeom>
          <a:noFill/>
        </p:spPr>
        <p:txBody>
          <a:bodyPr wrap="square" rtlCol="0">
            <a:spAutoFit/>
          </a:bodyPr>
          <a:lstStyle/>
          <a:p>
            <a:pPr algn="ctr"/>
            <a:r>
              <a:rPr lang="en-US" dirty="0"/>
              <a:t>E = 6.10 cm</a:t>
            </a:r>
          </a:p>
        </p:txBody>
      </p:sp>
      <p:sp>
        <p:nvSpPr>
          <p:cNvPr id="20" name="TextBox 19">
            <a:extLst>
              <a:ext uri="{FF2B5EF4-FFF2-40B4-BE49-F238E27FC236}">
                <a16:creationId xmlns:a16="http://schemas.microsoft.com/office/drawing/2014/main" id="{84E3FC44-D8DE-4D56-8CC5-BD28A7A8C556}"/>
              </a:ext>
            </a:extLst>
          </p:cNvPr>
          <p:cNvSpPr txBox="1"/>
          <p:nvPr/>
        </p:nvSpPr>
        <p:spPr>
          <a:xfrm>
            <a:off x="3405901" y="2969518"/>
            <a:ext cx="3162324" cy="369332"/>
          </a:xfrm>
          <a:prstGeom prst="rect">
            <a:avLst/>
          </a:prstGeom>
          <a:noFill/>
        </p:spPr>
        <p:txBody>
          <a:bodyPr wrap="square" rtlCol="0">
            <a:spAutoFit/>
          </a:bodyPr>
          <a:lstStyle/>
          <a:p>
            <a:r>
              <a:rPr lang="en-US" dirty="0"/>
              <a:t>Lake area = 5 000 ha </a:t>
            </a:r>
          </a:p>
        </p:txBody>
      </p:sp>
    </p:spTree>
    <p:extLst>
      <p:ext uri="{BB962C8B-B14F-4D97-AF65-F5344CB8AC3E}">
        <p14:creationId xmlns:p14="http://schemas.microsoft.com/office/powerpoint/2010/main" val="25024650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a:extLst>
              <a:ext uri="{FF2B5EF4-FFF2-40B4-BE49-F238E27FC236}">
                <a16:creationId xmlns:a16="http://schemas.microsoft.com/office/drawing/2014/main" id="{E1507772-BC3C-461A-AF7E-0DAD92014CC7}"/>
              </a:ext>
            </a:extLst>
          </p:cNvPr>
          <p:cNvSpPr txBox="1"/>
          <p:nvPr/>
        </p:nvSpPr>
        <p:spPr>
          <a:xfrm>
            <a:off x="914398" y="304971"/>
            <a:ext cx="5653827"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a:latin typeface="Times New Roman" panose="02020603050405020304" pitchFamily="18" charset="0"/>
                <a:cs typeface="Times New Roman" panose="02020603050405020304" pitchFamily="18" charset="0"/>
              </a:rPr>
              <a:t>Solved example</a:t>
            </a:r>
          </a:p>
        </p:txBody>
      </p:sp>
      <p:sp>
        <p:nvSpPr>
          <p:cNvPr id="4" name="TextBox 3">
            <a:extLst>
              <a:ext uri="{FF2B5EF4-FFF2-40B4-BE49-F238E27FC236}">
                <a16:creationId xmlns:a16="http://schemas.microsoft.com/office/drawing/2014/main" id="{FD45F272-5DE6-4C40-89C7-4232BC9C43F5}"/>
              </a:ext>
            </a:extLst>
          </p:cNvPr>
          <p:cNvSpPr txBox="1"/>
          <p:nvPr/>
        </p:nvSpPr>
        <p:spPr>
          <a:xfrm>
            <a:off x="914398" y="1053067"/>
            <a:ext cx="10356576" cy="5632311"/>
          </a:xfrm>
          <a:prstGeom prst="rect">
            <a:avLst/>
          </a:prstGeom>
          <a:noFill/>
          <a:ln>
            <a:solidFill>
              <a:srgbClr val="00B0F0"/>
            </a:solidFill>
            <a:prstDash val="lgDash"/>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a:latin typeface="Times New Roman" pitchFamily="18" charset="0"/>
                <a:cs typeface="Times New Roman" pitchFamily="18" charset="0"/>
              </a:rPr>
              <a:t>In a time period </a:t>
            </a:r>
            <a:r>
              <a:rPr lang="en-US" sz="2400" dirty="0">
                <a:latin typeface="Times New Roman" pitchFamily="18" charset="0"/>
                <a:cs typeface="Times New Roman" pitchFamily="18" charset="0"/>
                <a:sym typeface="Symbol"/>
              </a:rPr>
              <a:t>t the water budget for the lake can be written as</a:t>
            </a:r>
          </a:p>
          <a:p>
            <a:endParaRPr lang="en-US" sz="2400" dirty="0">
              <a:latin typeface="Times New Roman" pitchFamily="18" charset="0"/>
              <a:cs typeface="Times New Roman" pitchFamily="18" charset="0"/>
              <a:sym typeface="Symbol"/>
            </a:endParaRPr>
          </a:p>
          <a:p>
            <a:r>
              <a:rPr lang="en-US" sz="2400" b="1" dirty="0">
                <a:latin typeface="Times New Roman" pitchFamily="18" charset="0"/>
                <a:cs typeface="Times New Roman" pitchFamily="18" charset="0"/>
                <a:sym typeface="Symbol"/>
              </a:rPr>
              <a:t>Input volume – output volume = change in storage</a:t>
            </a:r>
            <a:r>
              <a:rPr lang="en-US" sz="2400" b="1" dirty="0">
                <a:latin typeface="Times New Roman" pitchFamily="18" charset="0"/>
                <a:cs typeface="Times New Roman" pitchFamily="18" charset="0"/>
              </a:rPr>
              <a:t> </a:t>
            </a:r>
          </a:p>
          <a:p>
            <a:endParaRPr lang="en-US" sz="2400" b="1" dirty="0">
              <a:latin typeface="Times New Roman" pitchFamily="18" charset="0"/>
              <a:cs typeface="Times New Roman" pitchFamily="18" charset="0"/>
            </a:endParaRPr>
          </a:p>
          <a:p>
            <a:endParaRPr lang="en-US" sz="2400" b="1" dirty="0">
              <a:latin typeface="Times New Roman" pitchFamily="18" charset="0"/>
              <a:cs typeface="Times New Roman" pitchFamily="18" charset="0"/>
            </a:endParaRPr>
          </a:p>
          <a:p>
            <a:endParaRPr lang="en-US" sz="2400" b="1" dirty="0">
              <a:latin typeface="Times New Roman" pitchFamily="18" charset="0"/>
              <a:cs typeface="Times New Roman" pitchFamily="18" charset="0"/>
            </a:endParaRPr>
          </a:p>
          <a:p>
            <a:endParaRPr lang="en-US" sz="2400" b="1" dirty="0">
              <a:latin typeface="Times New Roman" pitchFamily="18" charset="0"/>
              <a:cs typeface="Times New Roman" pitchFamily="18" charset="0"/>
            </a:endParaRPr>
          </a:p>
          <a:p>
            <a:endParaRPr lang="en-US" sz="2400" b="1" dirty="0">
              <a:latin typeface="Times New Roman" pitchFamily="18" charset="0"/>
              <a:cs typeface="Times New Roman" pitchFamily="18" charset="0"/>
            </a:endParaRPr>
          </a:p>
          <a:p>
            <a:endParaRPr lang="en-US" sz="2400" b="1" dirty="0">
              <a:latin typeface="Times New Roman" pitchFamily="18" charset="0"/>
              <a:cs typeface="Times New Roman" pitchFamily="18" charset="0"/>
            </a:endParaRPr>
          </a:p>
          <a:p>
            <a:endParaRPr lang="en-US" sz="2400" b="1" dirty="0">
              <a:latin typeface="Times New Roman" pitchFamily="18" charset="0"/>
              <a:cs typeface="Times New Roman" pitchFamily="18" charset="0"/>
            </a:endParaRPr>
          </a:p>
          <a:p>
            <a:endParaRPr lang="en-US" sz="2400" b="1" dirty="0">
              <a:latin typeface="Times New Roman" pitchFamily="18" charset="0"/>
              <a:cs typeface="Times New Roman" pitchFamily="18" charset="0"/>
            </a:endParaRPr>
          </a:p>
          <a:p>
            <a:endParaRPr lang="en-US" sz="2400" b="1" dirty="0">
              <a:latin typeface="Times New Roman" pitchFamily="18" charset="0"/>
              <a:cs typeface="Times New Roman" pitchFamily="18" charset="0"/>
            </a:endParaRPr>
          </a:p>
          <a:p>
            <a:endParaRPr lang="en-US" sz="2400" b="1" dirty="0">
              <a:latin typeface="Times New Roman" pitchFamily="18" charset="0"/>
              <a:cs typeface="Times New Roman" pitchFamily="18" charset="0"/>
            </a:endParaRPr>
          </a:p>
          <a:p>
            <a:endParaRPr lang="en-US" sz="2400" b="1" dirty="0">
              <a:latin typeface="Times New Roman" pitchFamily="18" charset="0"/>
              <a:cs typeface="Times New Roman" pitchFamily="18" charset="0"/>
            </a:endParaRPr>
          </a:p>
          <a:p>
            <a:endParaRPr lang="en-US" sz="2400" dirty="0">
              <a:latin typeface="Times New Roman" pitchFamily="18" charset="0"/>
              <a:cs typeface="Times New Roman" pitchFamily="18" charset="0"/>
              <a:sym typeface="Symbol"/>
            </a:endParaRPr>
          </a:p>
        </p:txBody>
      </p:sp>
      <p:cxnSp>
        <p:nvCxnSpPr>
          <p:cNvPr id="23" name="Straight Arrow Connector 22">
            <a:extLst>
              <a:ext uri="{FF2B5EF4-FFF2-40B4-BE49-F238E27FC236}">
                <a16:creationId xmlns:a16="http://schemas.microsoft.com/office/drawing/2014/main" id="{EC0F9EE0-E32A-4203-8A8B-01CF4A00CF34}"/>
              </a:ext>
            </a:extLst>
          </p:cNvPr>
          <p:cNvCxnSpPr/>
          <p:nvPr/>
        </p:nvCxnSpPr>
        <p:spPr>
          <a:xfrm rot="5400000" flipH="1" flipV="1">
            <a:off x="2560983" y="4061791"/>
            <a:ext cx="19812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pic>
        <p:nvPicPr>
          <p:cNvPr id="25" name="Picture 3">
            <a:extLst>
              <a:ext uri="{FF2B5EF4-FFF2-40B4-BE49-F238E27FC236}">
                <a16:creationId xmlns:a16="http://schemas.microsoft.com/office/drawing/2014/main" id="{434E93B4-CB62-43C2-B9E9-134D2F4F3C86}"/>
              </a:ext>
            </a:extLst>
          </p:cNvPr>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646582" y="2613991"/>
            <a:ext cx="6324601" cy="539905"/>
          </a:xfrm>
          <a:prstGeom prst="rect">
            <a:avLst/>
          </a:prstGeom>
          <a:noFill/>
        </p:spPr>
      </p:pic>
      <p:cxnSp>
        <p:nvCxnSpPr>
          <p:cNvPr id="27" name="Straight Arrow Connector 26">
            <a:extLst>
              <a:ext uri="{FF2B5EF4-FFF2-40B4-BE49-F238E27FC236}">
                <a16:creationId xmlns:a16="http://schemas.microsoft.com/office/drawing/2014/main" id="{11A88EA7-1E70-4A19-B73B-7DE45E2100F0}"/>
              </a:ext>
            </a:extLst>
          </p:cNvPr>
          <p:cNvCxnSpPr/>
          <p:nvPr/>
        </p:nvCxnSpPr>
        <p:spPr>
          <a:xfrm rot="5400000" flipH="1" flipV="1">
            <a:off x="1456083" y="3490291"/>
            <a:ext cx="8382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8" name="Oval 27">
            <a:extLst>
              <a:ext uri="{FF2B5EF4-FFF2-40B4-BE49-F238E27FC236}">
                <a16:creationId xmlns:a16="http://schemas.microsoft.com/office/drawing/2014/main" id="{E026A947-E0C8-4623-929A-E457F02F68D7}"/>
              </a:ext>
            </a:extLst>
          </p:cNvPr>
          <p:cNvSpPr/>
          <p:nvPr/>
        </p:nvSpPr>
        <p:spPr>
          <a:xfrm>
            <a:off x="1113183" y="3909391"/>
            <a:ext cx="1371600" cy="9906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a:t>Average inflow rate</a:t>
            </a:r>
          </a:p>
        </p:txBody>
      </p:sp>
      <p:cxnSp>
        <p:nvCxnSpPr>
          <p:cNvPr id="29" name="Straight Arrow Connector 28">
            <a:extLst>
              <a:ext uri="{FF2B5EF4-FFF2-40B4-BE49-F238E27FC236}">
                <a16:creationId xmlns:a16="http://schemas.microsoft.com/office/drawing/2014/main" id="{ACAB7C30-4C76-4ED3-8370-29C7E9AA94CC}"/>
              </a:ext>
            </a:extLst>
          </p:cNvPr>
          <p:cNvCxnSpPr/>
          <p:nvPr/>
        </p:nvCxnSpPr>
        <p:spPr>
          <a:xfrm rot="5400000" flipH="1" flipV="1">
            <a:off x="4352477" y="3489497"/>
            <a:ext cx="8382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0" name="Oval 29">
            <a:extLst>
              <a:ext uri="{FF2B5EF4-FFF2-40B4-BE49-F238E27FC236}">
                <a16:creationId xmlns:a16="http://schemas.microsoft.com/office/drawing/2014/main" id="{1C9F0AD2-5062-4E87-BD8A-0CD3606F0ED3}"/>
              </a:ext>
            </a:extLst>
          </p:cNvPr>
          <p:cNvSpPr/>
          <p:nvPr/>
        </p:nvSpPr>
        <p:spPr>
          <a:xfrm>
            <a:off x="4084983" y="3909391"/>
            <a:ext cx="1371600" cy="9906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a:t>Average outflow rate</a:t>
            </a:r>
          </a:p>
        </p:txBody>
      </p:sp>
      <p:cxnSp>
        <p:nvCxnSpPr>
          <p:cNvPr id="31" name="Straight Arrow Connector 30">
            <a:extLst>
              <a:ext uri="{FF2B5EF4-FFF2-40B4-BE49-F238E27FC236}">
                <a16:creationId xmlns:a16="http://schemas.microsoft.com/office/drawing/2014/main" id="{20161646-905D-41AF-8171-63F143C52ABB}"/>
              </a:ext>
            </a:extLst>
          </p:cNvPr>
          <p:cNvCxnSpPr/>
          <p:nvPr/>
        </p:nvCxnSpPr>
        <p:spPr>
          <a:xfrm rot="5400000" flipH="1" flipV="1">
            <a:off x="2866577" y="3298997"/>
            <a:ext cx="4572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2" name="Oval 31">
            <a:extLst>
              <a:ext uri="{FF2B5EF4-FFF2-40B4-BE49-F238E27FC236}">
                <a16:creationId xmlns:a16="http://schemas.microsoft.com/office/drawing/2014/main" id="{535C5AD9-ADC1-423F-A572-AB4F79399A39}"/>
              </a:ext>
            </a:extLst>
          </p:cNvPr>
          <p:cNvSpPr/>
          <p:nvPr/>
        </p:nvSpPr>
        <p:spPr>
          <a:xfrm>
            <a:off x="2408582" y="3528391"/>
            <a:ext cx="1958009" cy="6858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a:t>precipitation</a:t>
            </a:r>
          </a:p>
        </p:txBody>
      </p:sp>
      <p:cxnSp>
        <p:nvCxnSpPr>
          <p:cNvPr id="33" name="Straight Arrow Connector 32">
            <a:extLst>
              <a:ext uri="{FF2B5EF4-FFF2-40B4-BE49-F238E27FC236}">
                <a16:creationId xmlns:a16="http://schemas.microsoft.com/office/drawing/2014/main" id="{E726B94A-187E-4DA4-BE37-9EFE488B8600}"/>
              </a:ext>
            </a:extLst>
          </p:cNvPr>
          <p:cNvCxnSpPr/>
          <p:nvPr/>
        </p:nvCxnSpPr>
        <p:spPr>
          <a:xfrm rot="5400000" flipH="1" flipV="1">
            <a:off x="5838377" y="3298997"/>
            <a:ext cx="4572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4" name="Oval 33">
            <a:extLst>
              <a:ext uri="{FF2B5EF4-FFF2-40B4-BE49-F238E27FC236}">
                <a16:creationId xmlns:a16="http://schemas.microsoft.com/office/drawing/2014/main" id="{C376A486-778C-4EE7-B2E4-03D313A52300}"/>
              </a:ext>
            </a:extLst>
          </p:cNvPr>
          <p:cNvSpPr/>
          <p:nvPr/>
        </p:nvSpPr>
        <p:spPr>
          <a:xfrm>
            <a:off x="5380383" y="3528391"/>
            <a:ext cx="1905000" cy="6858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a:t>evaporation</a:t>
            </a:r>
          </a:p>
        </p:txBody>
      </p:sp>
      <p:sp>
        <p:nvSpPr>
          <p:cNvPr id="35" name="Oval 34">
            <a:extLst>
              <a:ext uri="{FF2B5EF4-FFF2-40B4-BE49-F238E27FC236}">
                <a16:creationId xmlns:a16="http://schemas.microsoft.com/office/drawing/2014/main" id="{7D6344BA-173C-4B59-BEFA-CC23E1D78EF4}"/>
              </a:ext>
            </a:extLst>
          </p:cNvPr>
          <p:cNvSpPr/>
          <p:nvPr/>
        </p:nvSpPr>
        <p:spPr>
          <a:xfrm>
            <a:off x="2789583" y="5052391"/>
            <a:ext cx="1752600" cy="6858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a:t>Surface area of the lake</a:t>
            </a:r>
          </a:p>
        </p:txBody>
      </p:sp>
      <p:cxnSp>
        <p:nvCxnSpPr>
          <p:cNvPr id="36" name="Straight Arrow Connector 35">
            <a:extLst>
              <a:ext uri="{FF2B5EF4-FFF2-40B4-BE49-F238E27FC236}">
                <a16:creationId xmlns:a16="http://schemas.microsoft.com/office/drawing/2014/main" id="{96FFDA37-0399-438F-9CC9-814720A2E01D}"/>
              </a:ext>
            </a:extLst>
          </p:cNvPr>
          <p:cNvCxnSpPr/>
          <p:nvPr/>
        </p:nvCxnSpPr>
        <p:spPr>
          <a:xfrm rot="16200000" flipV="1">
            <a:off x="7629320" y="3262725"/>
            <a:ext cx="762000" cy="378931"/>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7" name="Oval 36">
            <a:extLst>
              <a:ext uri="{FF2B5EF4-FFF2-40B4-BE49-F238E27FC236}">
                <a16:creationId xmlns:a16="http://schemas.microsoft.com/office/drawing/2014/main" id="{2DDE9337-B107-462C-A8EB-8BB4FCAE1C5D}"/>
              </a:ext>
            </a:extLst>
          </p:cNvPr>
          <p:cNvSpPr/>
          <p:nvPr/>
        </p:nvSpPr>
        <p:spPr>
          <a:xfrm>
            <a:off x="7285383" y="3833191"/>
            <a:ext cx="2286000" cy="6858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a:t>Change in lake storage volume</a:t>
            </a:r>
          </a:p>
        </p:txBody>
      </p:sp>
    </p:spTree>
    <p:extLst>
      <p:ext uri="{BB962C8B-B14F-4D97-AF65-F5344CB8AC3E}">
        <p14:creationId xmlns:p14="http://schemas.microsoft.com/office/powerpoint/2010/main" val="25244378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905000" y="381001"/>
            <a:ext cx="8610600" cy="6001643"/>
          </a:xfrm>
          <a:prstGeom prst="rect">
            <a:avLst/>
          </a:prstGeom>
          <a:noFill/>
        </p:spPr>
        <p:txBody>
          <a:bodyPr wrap="square" rtlCol="0">
            <a:spAutoFit/>
          </a:bodyPr>
          <a:lstStyle/>
          <a:p>
            <a:r>
              <a:rPr lang="en-US" sz="2400" b="1" dirty="0">
                <a:solidFill>
                  <a:srgbClr val="FF0000"/>
                </a:solidFill>
                <a:latin typeface="Times New Roman" pitchFamily="18" charset="0"/>
                <a:cs typeface="Times New Roman" pitchFamily="18" charset="0"/>
              </a:rPr>
              <a:t>Water budget equation</a:t>
            </a:r>
          </a:p>
          <a:p>
            <a:endParaRPr lang="en-US" sz="2400" dirty="0">
              <a:latin typeface="Times New Roman" pitchFamily="18" charset="0"/>
              <a:cs typeface="Times New Roman" pitchFamily="18" charset="0"/>
            </a:endParaRPr>
          </a:p>
          <a:p>
            <a:r>
              <a:rPr lang="en-US" sz="2400" b="1" dirty="0">
                <a:latin typeface="Times New Roman" pitchFamily="18" charset="0"/>
                <a:cs typeface="Times New Roman" pitchFamily="18" charset="0"/>
                <a:sym typeface="Symbol"/>
              </a:rPr>
              <a:t>SOLUTION</a:t>
            </a:r>
          </a:p>
          <a:p>
            <a:endParaRPr lang="en-US" sz="2400" dirty="0">
              <a:latin typeface="Times New Roman" pitchFamily="18" charset="0"/>
              <a:cs typeface="Times New Roman" pitchFamily="18" charset="0"/>
              <a:sym typeface="Symbol"/>
            </a:endParaRPr>
          </a:p>
          <a:p>
            <a:r>
              <a:rPr lang="en-US" sz="2400" dirty="0">
                <a:latin typeface="Times New Roman" pitchFamily="18" charset="0"/>
                <a:cs typeface="Times New Roman" pitchFamily="18" charset="0"/>
                <a:sym typeface="Symbol"/>
              </a:rPr>
              <a:t>Here t = 1 month                     How to convert to sec. </a:t>
            </a:r>
          </a:p>
          <a:p>
            <a:endParaRPr lang="en-US" sz="2400" dirty="0">
              <a:latin typeface="Times New Roman" pitchFamily="18" charset="0"/>
              <a:cs typeface="Times New Roman" pitchFamily="18" charset="0"/>
              <a:sym typeface="Symbol"/>
            </a:endParaRPr>
          </a:p>
          <a:p>
            <a:r>
              <a:rPr lang="en-US" sz="2400" dirty="0">
                <a:latin typeface="Times New Roman" pitchFamily="18" charset="0"/>
                <a:cs typeface="Times New Roman" pitchFamily="18" charset="0"/>
                <a:sym typeface="Symbol"/>
              </a:rPr>
              <a:t>It is a simple task, lets have a look</a:t>
            </a: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a:p>
            <a:r>
              <a:rPr lang="en-US" sz="2400" dirty="0">
                <a:latin typeface="Times New Roman" pitchFamily="18" charset="0"/>
                <a:cs typeface="Times New Roman" pitchFamily="18" charset="0"/>
                <a:sym typeface="Symbol"/>
              </a:rPr>
              <a:t>= 2.592  10</a:t>
            </a:r>
            <a:r>
              <a:rPr lang="en-US" sz="2400" baseline="30000" dirty="0">
                <a:latin typeface="Times New Roman" pitchFamily="18" charset="0"/>
                <a:cs typeface="Times New Roman" pitchFamily="18" charset="0"/>
                <a:sym typeface="Symbol"/>
              </a:rPr>
              <a:t>6</a:t>
            </a:r>
            <a:r>
              <a:rPr lang="en-US" sz="2400" dirty="0">
                <a:latin typeface="Times New Roman" pitchFamily="18" charset="0"/>
                <a:cs typeface="Times New Roman" pitchFamily="18" charset="0"/>
                <a:sym typeface="Symbol"/>
              </a:rPr>
              <a:t> s = 2.592 Ms</a:t>
            </a: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p:txBody>
      </p:sp>
      <p:cxnSp>
        <p:nvCxnSpPr>
          <p:cNvPr id="4" name="Straight Connector 3"/>
          <p:cNvCxnSpPr/>
          <p:nvPr/>
        </p:nvCxnSpPr>
        <p:spPr>
          <a:xfrm>
            <a:off x="1752600" y="990600"/>
            <a:ext cx="8915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6628" name="Rectangle 4"/>
          <p:cNvSpPr>
            <a:spLocks noChangeArrowheads="1"/>
          </p:cNvSpPr>
          <p:nvPr/>
        </p:nvSpPr>
        <p:spPr bwMode="auto">
          <a:xfrm>
            <a:off x="1524001"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 name="Right Arrow 25"/>
          <p:cNvSpPr/>
          <p:nvPr/>
        </p:nvSpPr>
        <p:spPr>
          <a:xfrm>
            <a:off x="4343400" y="1981200"/>
            <a:ext cx="13716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746"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cxnSp>
        <p:nvCxnSpPr>
          <p:cNvPr id="28" name="Straight Connector 27"/>
          <p:cNvCxnSpPr/>
          <p:nvPr/>
        </p:nvCxnSpPr>
        <p:spPr>
          <a:xfrm rot="10800000" flipV="1">
            <a:off x="4191000" y="4038600"/>
            <a:ext cx="990600" cy="2286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0800000" flipV="1">
            <a:off x="4648200" y="3581400"/>
            <a:ext cx="457200" cy="2286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0800000" flipV="1">
            <a:off x="6858000" y="3581400"/>
            <a:ext cx="685800" cy="3048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0800000" flipV="1">
            <a:off x="5943600" y="3657600"/>
            <a:ext cx="304800" cy="1524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0800000" flipV="1">
            <a:off x="6934200" y="4114800"/>
            <a:ext cx="304800" cy="1524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1748" name="Rectangle 4"/>
          <p:cNvSpPr>
            <a:spLocks noChangeArrowheads="1"/>
          </p:cNvSpPr>
          <p:nvPr/>
        </p:nvSpPr>
        <p:spPr bwMode="auto">
          <a:xfrm>
            <a:off x="1524001"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1747"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743201" y="3581400"/>
            <a:ext cx="5918791" cy="762000"/>
          </a:xfrm>
          <a:prstGeom prst="rect">
            <a:avLst/>
          </a:prstGeom>
          <a:noFill/>
        </p:spPr>
      </p:pic>
      <p:cxnSp>
        <p:nvCxnSpPr>
          <p:cNvPr id="42" name="Straight Connector 41"/>
          <p:cNvCxnSpPr/>
          <p:nvPr/>
        </p:nvCxnSpPr>
        <p:spPr>
          <a:xfrm rot="10800000" flipV="1">
            <a:off x="5486400" y="4038600"/>
            <a:ext cx="685800" cy="3048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10800000" flipV="1">
            <a:off x="8001000" y="4038600"/>
            <a:ext cx="685800" cy="3048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4" name="Oval 43"/>
          <p:cNvSpPr/>
          <p:nvPr/>
        </p:nvSpPr>
        <p:spPr>
          <a:xfrm>
            <a:off x="7620000" y="3505200"/>
            <a:ext cx="11430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772457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a:extLst>
              <a:ext uri="{FF2B5EF4-FFF2-40B4-BE49-F238E27FC236}">
                <a16:creationId xmlns:a16="http://schemas.microsoft.com/office/drawing/2014/main" id="{E1507772-BC3C-461A-AF7E-0DAD92014CC7}"/>
              </a:ext>
            </a:extLst>
          </p:cNvPr>
          <p:cNvSpPr txBox="1"/>
          <p:nvPr/>
        </p:nvSpPr>
        <p:spPr>
          <a:xfrm>
            <a:off x="914398" y="304971"/>
            <a:ext cx="5653827"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a:latin typeface="Times New Roman" panose="02020603050405020304" pitchFamily="18" charset="0"/>
                <a:cs typeface="Times New Roman" panose="02020603050405020304" pitchFamily="18" charset="0"/>
              </a:rPr>
              <a:t>Solved example</a:t>
            </a:r>
          </a:p>
        </p:txBody>
      </p:sp>
      <p:sp>
        <p:nvSpPr>
          <p:cNvPr id="4" name="TextBox 3">
            <a:extLst>
              <a:ext uri="{FF2B5EF4-FFF2-40B4-BE49-F238E27FC236}">
                <a16:creationId xmlns:a16="http://schemas.microsoft.com/office/drawing/2014/main" id="{FD45F272-5DE6-4C40-89C7-4232BC9C43F5}"/>
              </a:ext>
            </a:extLst>
          </p:cNvPr>
          <p:cNvSpPr txBox="1"/>
          <p:nvPr/>
        </p:nvSpPr>
        <p:spPr>
          <a:xfrm>
            <a:off x="914398" y="1053067"/>
            <a:ext cx="10356576" cy="5262979"/>
          </a:xfrm>
          <a:prstGeom prst="rect">
            <a:avLst/>
          </a:prstGeom>
          <a:noFill/>
          <a:ln>
            <a:solidFill>
              <a:srgbClr val="00B0F0"/>
            </a:solidFill>
            <a:prstDash val="lgDash"/>
          </a:ln>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p:txBody>
      </p:sp>
      <p:sp>
        <p:nvSpPr>
          <p:cNvPr id="38" name="TextBox 37">
            <a:extLst>
              <a:ext uri="{FF2B5EF4-FFF2-40B4-BE49-F238E27FC236}">
                <a16:creationId xmlns:a16="http://schemas.microsoft.com/office/drawing/2014/main" id="{D670476D-1FC5-4266-A960-488E57BEDC76}"/>
              </a:ext>
            </a:extLst>
          </p:cNvPr>
          <p:cNvSpPr txBox="1"/>
          <p:nvPr/>
        </p:nvSpPr>
        <p:spPr>
          <a:xfrm>
            <a:off x="957466" y="381000"/>
            <a:ext cx="8610600" cy="3046988"/>
          </a:xfrm>
          <a:prstGeom prst="rect">
            <a:avLst/>
          </a:prstGeom>
          <a:noFill/>
        </p:spPr>
        <p:txBody>
          <a:bodyPr wrap="square" rtlCol="0">
            <a:spAutoFit/>
          </a:bodyPr>
          <a:lstStyle/>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sym typeface="Symbol"/>
            </a:endParaRPr>
          </a:p>
          <a:p>
            <a:r>
              <a:rPr lang="en-US" sz="2400" dirty="0">
                <a:latin typeface="Times New Roman" pitchFamily="18" charset="0"/>
                <a:cs typeface="Times New Roman" pitchFamily="18" charset="0"/>
                <a:sym typeface="Symbol"/>
              </a:rPr>
              <a:t>Inflow volume =           = 6.0  2.592 = 15.552 Mm</a:t>
            </a:r>
            <a:r>
              <a:rPr lang="en-US" sz="2400" baseline="30000" dirty="0">
                <a:latin typeface="Times New Roman" pitchFamily="18" charset="0"/>
                <a:cs typeface="Times New Roman" pitchFamily="18" charset="0"/>
                <a:sym typeface="Symbol"/>
              </a:rPr>
              <a:t>3</a:t>
            </a:r>
          </a:p>
          <a:p>
            <a:endParaRPr lang="en-US" sz="2400" dirty="0">
              <a:latin typeface="Times New Roman" pitchFamily="18" charset="0"/>
              <a:cs typeface="Times New Roman" pitchFamily="18" charset="0"/>
              <a:sym typeface="Symbol"/>
            </a:endParaRPr>
          </a:p>
          <a:p>
            <a:r>
              <a:rPr lang="en-US" sz="2400" dirty="0">
                <a:latin typeface="Times New Roman" pitchFamily="18" charset="0"/>
                <a:cs typeface="Times New Roman" pitchFamily="18" charset="0"/>
                <a:sym typeface="Symbol"/>
              </a:rPr>
              <a:t>Outflow volume =           = 6.5  2.592 = 16.848 Mm</a:t>
            </a:r>
            <a:r>
              <a:rPr lang="en-US" sz="2400" baseline="30000" dirty="0">
                <a:latin typeface="Times New Roman" pitchFamily="18" charset="0"/>
                <a:cs typeface="Times New Roman" pitchFamily="18" charset="0"/>
                <a:sym typeface="Symbol"/>
              </a:rPr>
              <a:t>3</a:t>
            </a:r>
            <a:r>
              <a:rPr lang="en-US" sz="2400" dirty="0">
                <a:latin typeface="Times New Roman" pitchFamily="18" charset="0"/>
                <a:cs typeface="Times New Roman" pitchFamily="18" charset="0"/>
                <a:sym typeface="Symbol"/>
              </a:rPr>
              <a:t> </a:t>
            </a:r>
          </a:p>
          <a:p>
            <a:endParaRPr lang="en-US" sz="2400" dirty="0">
              <a:latin typeface="Times New Roman" pitchFamily="18" charset="0"/>
              <a:cs typeface="Times New Roman" pitchFamily="18" charset="0"/>
              <a:sym typeface="Symbol"/>
            </a:endParaRPr>
          </a:p>
          <a:p>
            <a:r>
              <a:rPr lang="en-US" sz="2400" dirty="0">
                <a:latin typeface="Times New Roman" pitchFamily="18" charset="0"/>
                <a:cs typeface="Times New Roman" pitchFamily="18" charset="0"/>
                <a:sym typeface="Symbol"/>
              </a:rPr>
              <a:t>Input due to precipitation = P A = 7.25 Mm</a:t>
            </a:r>
            <a:r>
              <a:rPr lang="en-US" sz="2400" baseline="30000" dirty="0">
                <a:latin typeface="Times New Roman" pitchFamily="18" charset="0"/>
                <a:cs typeface="Times New Roman" pitchFamily="18" charset="0"/>
                <a:sym typeface="Symbol"/>
              </a:rPr>
              <a:t>3</a:t>
            </a:r>
          </a:p>
          <a:p>
            <a:endParaRPr lang="en-US" sz="2400" dirty="0">
              <a:latin typeface="Times New Roman" pitchFamily="18" charset="0"/>
              <a:cs typeface="Times New Roman" pitchFamily="18" charset="0"/>
              <a:sym typeface="Symbol"/>
            </a:endParaRPr>
          </a:p>
        </p:txBody>
      </p:sp>
      <p:pic>
        <p:nvPicPr>
          <p:cNvPr id="39" name="Picture 3">
            <a:extLst>
              <a:ext uri="{FF2B5EF4-FFF2-40B4-BE49-F238E27FC236}">
                <a16:creationId xmlns:a16="http://schemas.microsoft.com/office/drawing/2014/main" id="{AAC27766-AF95-4A8D-9171-44D0FD8064BD}"/>
              </a:ext>
            </a:extLst>
          </p:cNvPr>
          <p:cNvPicPr>
            <a:picLocks noChangeAspect="1" noChangeArrowheads="1"/>
          </p:cNvPicPr>
          <p:nvPr/>
        </p:nvPicPr>
        <p:blipFill>
          <a:blip r:embed="rId2">
            <a:clrChange>
              <a:clrFrom>
                <a:srgbClr val="FFFFFF"/>
              </a:clrFrom>
              <a:clrTo>
                <a:srgbClr val="FFFFFF">
                  <a:alpha val="0"/>
                </a:srgbClr>
              </a:clrTo>
            </a:clrChange>
          </a:blip>
          <a:srcRect l="2410" r="85542" b="1205"/>
          <a:stretch>
            <a:fillRect/>
          </a:stretch>
        </p:blipFill>
        <p:spPr bwMode="auto">
          <a:xfrm>
            <a:off x="3167266" y="1101612"/>
            <a:ext cx="762000" cy="533400"/>
          </a:xfrm>
          <a:prstGeom prst="rect">
            <a:avLst/>
          </a:prstGeom>
          <a:noFill/>
        </p:spPr>
      </p:pic>
      <p:pic>
        <p:nvPicPr>
          <p:cNvPr id="40" name="Picture 3">
            <a:extLst>
              <a:ext uri="{FF2B5EF4-FFF2-40B4-BE49-F238E27FC236}">
                <a16:creationId xmlns:a16="http://schemas.microsoft.com/office/drawing/2014/main" id="{3746C010-DDC1-4CFF-A489-AB46B898286F}"/>
              </a:ext>
            </a:extLst>
          </p:cNvPr>
          <p:cNvPicPr>
            <a:picLocks noChangeAspect="1" noChangeArrowheads="1"/>
          </p:cNvPicPr>
          <p:nvPr/>
        </p:nvPicPr>
        <p:blipFill>
          <a:blip r:embed="rId2">
            <a:clrChange>
              <a:clrFrom>
                <a:srgbClr val="FFFFFF"/>
              </a:clrFrom>
              <a:clrTo>
                <a:srgbClr val="FFFFFF">
                  <a:alpha val="0"/>
                </a:srgbClr>
              </a:clrTo>
            </a:clrChange>
          </a:blip>
          <a:srcRect l="46988" t="-14114" r="39759"/>
          <a:stretch>
            <a:fillRect/>
          </a:stretch>
        </p:blipFill>
        <p:spPr bwMode="auto">
          <a:xfrm>
            <a:off x="3322211" y="1683557"/>
            <a:ext cx="838200" cy="616105"/>
          </a:xfrm>
          <a:prstGeom prst="rect">
            <a:avLst/>
          </a:prstGeom>
          <a:noFill/>
        </p:spPr>
      </p:pic>
      <p:cxnSp>
        <p:nvCxnSpPr>
          <p:cNvPr id="41" name="Elbow Connector 21">
            <a:extLst>
              <a:ext uri="{FF2B5EF4-FFF2-40B4-BE49-F238E27FC236}">
                <a16:creationId xmlns:a16="http://schemas.microsoft.com/office/drawing/2014/main" id="{B4AF2F1A-2A56-47E6-B3A7-C000D4305145}"/>
              </a:ext>
            </a:extLst>
          </p:cNvPr>
          <p:cNvCxnSpPr>
            <a:cxnSpLocks/>
          </p:cNvCxnSpPr>
          <p:nvPr/>
        </p:nvCxnSpPr>
        <p:spPr>
          <a:xfrm rot="16200000" flipH="1">
            <a:off x="4366430" y="3485163"/>
            <a:ext cx="1719789" cy="911083"/>
          </a:xfrm>
          <a:prstGeom prst="bent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42" name="Rounded Rectangle 22">
            <a:extLst>
              <a:ext uri="{FF2B5EF4-FFF2-40B4-BE49-F238E27FC236}">
                <a16:creationId xmlns:a16="http://schemas.microsoft.com/office/drawing/2014/main" id="{E323EF10-8A8E-4C8E-B6C2-8E4197AE3FE2}"/>
              </a:ext>
            </a:extLst>
          </p:cNvPr>
          <p:cNvSpPr/>
          <p:nvPr/>
        </p:nvSpPr>
        <p:spPr>
          <a:xfrm>
            <a:off x="2324097" y="4884230"/>
            <a:ext cx="7537177" cy="1143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chemeClr val="tx1"/>
              </a:solidFill>
            </a:endParaRPr>
          </a:p>
          <a:p>
            <a:pPr algn="ctr"/>
            <a:r>
              <a:rPr lang="en-US" sz="2800" b="1" dirty="0">
                <a:solidFill>
                  <a:schemeClr val="tx1"/>
                </a:solidFill>
                <a:latin typeface="Times New Roman" panose="02020603050405020304" pitchFamily="18" charset="0"/>
                <a:cs typeface="Times New Roman" panose="02020603050405020304" pitchFamily="18" charset="0"/>
              </a:rPr>
              <a:t>Convert ha to m</a:t>
            </a:r>
            <a:r>
              <a:rPr lang="en-US" sz="2800" b="1" baseline="30000" dirty="0">
                <a:solidFill>
                  <a:schemeClr val="tx1"/>
                </a:solidFill>
                <a:latin typeface="Times New Roman" panose="02020603050405020304" pitchFamily="18" charset="0"/>
                <a:cs typeface="Times New Roman" panose="02020603050405020304" pitchFamily="18" charset="0"/>
              </a:rPr>
              <a:t>2 </a:t>
            </a:r>
            <a:r>
              <a:rPr lang="en-US" sz="2800" b="1" baseline="30000" dirty="0">
                <a:solidFill>
                  <a:srgbClr val="FF0000"/>
                </a:solidFill>
                <a:latin typeface="Times New Roman" panose="02020603050405020304" pitchFamily="18" charset="0"/>
                <a:cs typeface="Times New Roman" panose="02020603050405020304" pitchFamily="18" charset="0"/>
              </a:rPr>
              <a:t>(</a:t>
            </a:r>
            <a:r>
              <a:rPr lang="it-IT" sz="2800" b="1" baseline="30000" dirty="0">
                <a:solidFill>
                  <a:srgbClr val="FF0000"/>
                </a:solidFill>
                <a:latin typeface="Times New Roman" panose="02020603050405020304" pitchFamily="18" charset="0"/>
                <a:cs typeface="Times New Roman" panose="02020603050405020304" pitchFamily="18" charset="0"/>
              </a:rPr>
              <a:t>1 hectare = 10000 square meter)</a:t>
            </a:r>
            <a:endParaRPr lang="en-US" sz="2800" b="1" baseline="30000" dirty="0">
              <a:solidFill>
                <a:srgbClr val="FF0000"/>
              </a:solidFill>
              <a:latin typeface="Times New Roman" panose="02020603050405020304" pitchFamily="18" charset="0"/>
              <a:cs typeface="Times New Roman" panose="02020603050405020304" pitchFamily="18" charset="0"/>
            </a:endParaRPr>
          </a:p>
          <a:p>
            <a:pPr algn="ctr"/>
            <a:r>
              <a:rPr lang="en-US" sz="2800" b="1" dirty="0">
                <a:solidFill>
                  <a:schemeClr val="tx1"/>
                </a:solidFill>
                <a:latin typeface="Times New Roman" panose="02020603050405020304" pitchFamily="18" charset="0"/>
                <a:cs typeface="Times New Roman" panose="02020603050405020304" pitchFamily="18" charset="0"/>
              </a:rPr>
              <a:t>Convert mm to m </a:t>
            </a:r>
            <a:r>
              <a:rPr lang="en-US" b="1" dirty="0">
                <a:solidFill>
                  <a:srgbClr val="FF0000"/>
                </a:solidFill>
                <a:latin typeface="Times New Roman" panose="02020603050405020304" pitchFamily="18" charset="0"/>
                <a:cs typeface="Times New Roman" panose="02020603050405020304" pitchFamily="18" charset="0"/>
              </a:rPr>
              <a:t>(1 millimeter = 0.001 meter)</a:t>
            </a:r>
            <a:endParaRPr lang="en-US" b="1" baseline="30000" dirty="0">
              <a:solidFill>
                <a:srgbClr val="FF0000"/>
              </a:solidFill>
              <a:latin typeface="Times New Roman" panose="02020603050405020304" pitchFamily="18" charset="0"/>
              <a:cs typeface="Times New Roman" panose="02020603050405020304" pitchFamily="18" charset="0"/>
            </a:endParaRPr>
          </a:p>
          <a:p>
            <a:pPr algn="ctr"/>
            <a:endParaRPr lang="en-US" sz="2800" b="1" dirty="0">
              <a:solidFill>
                <a:schemeClr val="tx1"/>
              </a:solidFill>
            </a:endParaRPr>
          </a:p>
        </p:txBody>
      </p:sp>
    </p:spTree>
    <p:extLst>
      <p:ext uri="{BB962C8B-B14F-4D97-AF65-F5344CB8AC3E}">
        <p14:creationId xmlns:p14="http://schemas.microsoft.com/office/powerpoint/2010/main" val="14882280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a:extLst>
              <a:ext uri="{FF2B5EF4-FFF2-40B4-BE49-F238E27FC236}">
                <a16:creationId xmlns:a16="http://schemas.microsoft.com/office/drawing/2014/main" id="{E1507772-BC3C-461A-AF7E-0DAD92014CC7}"/>
              </a:ext>
            </a:extLst>
          </p:cNvPr>
          <p:cNvSpPr txBox="1"/>
          <p:nvPr/>
        </p:nvSpPr>
        <p:spPr>
          <a:xfrm>
            <a:off x="914398" y="304971"/>
            <a:ext cx="5653827"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a:latin typeface="Times New Roman" panose="02020603050405020304" pitchFamily="18" charset="0"/>
                <a:cs typeface="Times New Roman" panose="02020603050405020304" pitchFamily="18" charset="0"/>
              </a:rPr>
              <a:t>Solved example</a:t>
            </a:r>
          </a:p>
        </p:txBody>
      </p:sp>
      <p:sp>
        <p:nvSpPr>
          <p:cNvPr id="4" name="TextBox 3">
            <a:extLst>
              <a:ext uri="{FF2B5EF4-FFF2-40B4-BE49-F238E27FC236}">
                <a16:creationId xmlns:a16="http://schemas.microsoft.com/office/drawing/2014/main" id="{FD45F272-5DE6-4C40-89C7-4232BC9C43F5}"/>
              </a:ext>
            </a:extLst>
          </p:cNvPr>
          <p:cNvSpPr txBox="1"/>
          <p:nvPr/>
        </p:nvSpPr>
        <p:spPr>
          <a:xfrm>
            <a:off x="914398" y="1053067"/>
            <a:ext cx="10356576" cy="4154984"/>
          </a:xfrm>
          <a:prstGeom prst="rect">
            <a:avLst/>
          </a:prstGeom>
          <a:noFill/>
          <a:ln>
            <a:solidFill>
              <a:srgbClr val="00B0F0"/>
            </a:solidFill>
            <a:prstDash val="lgDash"/>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a:latin typeface="Times New Roman" pitchFamily="18" charset="0"/>
                <a:cs typeface="Times New Roman" pitchFamily="18" charset="0"/>
                <a:sym typeface="Symbol"/>
              </a:rPr>
              <a:t>Outflow due to evaporation = EA = 3.05 Mm</a:t>
            </a:r>
            <a:r>
              <a:rPr lang="en-US" sz="2400" baseline="30000" dirty="0">
                <a:latin typeface="Times New Roman" pitchFamily="18" charset="0"/>
                <a:cs typeface="Times New Roman" pitchFamily="18" charset="0"/>
                <a:sym typeface="Symbol"/>
              </a:rPr>
              <a:t>3</a:t>
            </a:r>
          </a:p>
          <a:p>
            <a:endParaRPr lang="en-US" sz="2400" dirty="0">
              <a:latin typeface="Times New Roman" pitchFamily="18" charset="0"/>
              <a:cs typeface="Times New Roman" pitchFamily="18" charset="0"/>
              <a:sym typeface="Symbol"/>
            </a:endParaRPr>
          </a:p>
          <a:p>
            <a:r>
              <a:rPr lang="en-US" sz="2400" dirty="0">
                <a:latin typeface="Times New Roman" pitchFamily="18" charset="0"/>
                <a:cs typeface="Times New Roman" pitchFamily="18" charset="0"/>
                <a:sym typeface="Symbol"/>
              </a:rPr>
              <a:t>Hence S = 15.552 + 7.25 – 16.848 – 3.05 = 20.904 Mm</a:t>
            </a:r>
            <a:r>
              <a:rPr lang="en-US" sz="2400" baseline="30000" dirty="0">
                <a:latin typeface="Times New Roman" pitchFamily="18" charset="0"/>
                <a:cs typeface="Times New Roman" pitchFamily="18" charset="0"/>
                <a:sym typeface="Symbol"/>
              </a:rPr>
              <a:t>3</a:t>
            </a:r>
            <a:r>
              <a:rPr lang="en-US" sz="2400" dirty="0">
                <a:latin typeface="Times New Roman" pitchFamily="18" charset="0"/>
                <a:cs typeface="Times New Roman" pitchFamily="18" charset="0"/>
                <a:sym typeface="Symbol"/>
              </a:rPr>
              <a:t> </a:t>
            </a:r>
          </a:p>
          <a:p>
            <a:endParaRPr lang="en-US" sz="2400" dirty="0">
              <a:latin typeface="Times New Roman" pitchFamily="18" charset="0"/>
              <a:cs typeface="Times New Roman" pitchFamily="18" charset="0"/>
              <a:sym typeface="Symbol"/>
            </a:endParaRPr>
          </a:p>
          <a:p>
            <a:r>
              <a:rPr lang="en-US" sz="2400" dirty="0">
                <a:latin typeface="Times New Roman" pitchFamily="18" charset="0"/>
                <a:cs typeface="Times New Roman" pitchFamily="18" charset="0"/>
                <a:sym typeface="Symbol"/>
              </a:rPr>
              <a:t>Change in elevation </a:t>
            </a:r>
          </a:p>
          <a:p>
            <a:endParaRPr lang="en-US" sz="2400" dirty="0">
              <a:latin typeface="Times New Roman" pitchFamily="18" charset="0"/>
              <a:cs typeface="Times New Roman" pitchFamily="18" charset="0"/>
              <a:sym typeface="Symbol"/>
            </a:endParaRPr>
          </a:p>
          <a:p>
            <a:r>
              <a:rPr lang="en-US" sz="2400" dirty="0">
                <a:latin typeface="Times New Roman" pitchFamily="18" charset="0"/>
                <a:cs typeface="Times New Roman" pitchFamily="18" charset="0"/>
                <a:sym typeface="Symbol"/>
              </a:rPr>
              <a:t>z = s/A = 0.058</a:t>
            </a:r>
          </a:p>
          <a:p>
            <a:endParaRPr lang="en-US" sz="2400" dirty="0">
              <a:latin typeface="Times New Roman" pitchFamily="18" charset="0"/>
              <a:cs typeface="Times New Roman" pitchFamily="18" charset="0"/>
              <a:sym typeface="Symbol"/>
            </a:endParaRPr>
          </a:p>
          <a:p>
            <a:r>
              <a:rPr lang="en-US" sz="2400" dirty="0">
                <a:latin typeface="Times New Roman" pitchFamily="18" charset="0"/>
                <a:cs typeface="Times New Roman" pitchFamily="18" charset="0"/>
                <a:sym typeface="Symbol"/>
              </a:rPr>
              <a:t>Net water surface elevation at the end of the month = 103.200 + 0.058</a:t>
            </a:r>
          </a:p>
          <a:p>
            <a:r>
              <a:rPr lang="en-US" sz="2400" dirty="0">
                <a:latin typeface="Times New Roman" pitchFamily="18" charset="0"/>
                <a:cs typeface="Times New Roman" pitchFamily="18" charset="0"/>
                <a:sym typeface="Symbol"/>
              </a:rPr>
              <a:t>														= 103.258 m </a:t>
            </a:r>
          </a:p>
          <a:p>
            <a:endParaRPr lang="en-US" sz="2400" dirty="0">
              <a:latin typeface="Times New Roman" pitchFamily="18" charset="0"/>
              <a:cs typeface="Times New Roman" pitchFamily="18" charset="0"/>
              <a:sym typeface="Symbol"/>
            </a:endParaRPr>
          </a:p>
        </p:txBody>
      </p:sp>
      <p:sp>
        <p:nvSpPr>
          <p:cNvPr id="38" name="TextBox 37">
            <a:extLst>
              <a:ext uri="{FF2B5EF4-FFF2-40B4-BE49-F238E27FC236}">
                <a16:creationId xmlns:a16="http://schemas.microsoft.com/office/drawing/2014/main" id="{D670476D-1FC5-4266-A960-488E57BEDC76}"/>
              </a:ext>
            </a:extLst>
          </p:cNvPr>
          <p:cNvSpPr txBox="1"/>
          <p:nvPr/>
        </p:nvSpPr>
        <p:spPr>
          <a:xfrm>
            <a:off x="957466" y="381000"/>
            <a:ext cx="8610600" cy="1200329"/>
          </a:xfrm>
          <a:prstGeom prst="rect">
            <a:avLst/>
          </a:prstGeom>
          <a:noFill/>
        </p:spPr>
        <p:txBody>
          <a:bodyPr wrap="square" rtlCol="0">
            <a:spAutoFit/>
          </a:bodyPr>
          <a:lstStyle/>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p:txBody>
      </p:sp>
    </p:spTree>
    <p:extLst>
      <p:ext uri="{BB962C8B-B14F-4D97-AF65-F5344CB8AC3E}">
        <p14:creationId xmlns:p14="http://schemas.microsoft.com/office/powerpoint/2010/main" val="16144807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a:extLst>
              <a:ext uri="{FF2B5EF4-FFF2-40B4-BE49-F238E27FC236}">
                <a16:creationId xmlns:a16="http://schemas.microsoft.com/office/drawing/2014/main" id="{E1507772-BC3C-461A-AF7E-0DAD92014CC7}"/>
              </a:ext>
            </a:extLst>
          </p:cNvPr>
          <p:cNvSpPr txBox="1"/>
          <p:nvPr/>
        </p:nvSpPr>
        <p:spPr>
          <a:xfrm>
            <a:off x="914398" y="304971"/>
            <a:ext cx="5653827"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a:latin typeface="Times New Roman" panose="02020603050405020304" pitchFamily="18" charset="0"/>
                <a:cs typeface="Times New Roman" panose="02020603050405020304" pitchFamily="18" charset="0"/>
              </a:rPr>
              <a:t>Residence Times</a:t>
            </a:r>
          </a:p>
        </p:txBody>
      </p:sp>
      <p:sp>
        <p:nvSpPr>
          <p:cNvPr id="4" name="TextBox 3">
            <a:extLst>
              <a:ext uri="{FF2B5EF4-FFF2-40B4-BE49-F238E27FC236}">
                <a16:creationId xmlns:a16="http://schemas.microsoft.com/office/drawing/2014/main" id="{FD45F272-5DE6-4C40-89C7-4232BC9C43F5}"/>
              </a:ext>
            </a:extLst>
          </p:cNvPr>
          <p:cNvSpPr txBox="1"/>
          <p:nvPr/>
        </p:nvSpPr>
        <p:spPr>
          <a:xfrm>
            <a:off x="914398" y="1053067"/>
            <a:ext cx="10356576" cy="5632311"/>
          </a:xfrm>
          <a:prstGeom prst="rect">
            <a:avLst/>
          </a:prstGeom>
          <a:noFill/>
          <a:ln>
            <a:solidFill>
              <a:srgbClr val="00B0F0"/>
            </a:solidFill>
            <a:prstDash val="lgDash"/>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a:latin typeface="Times New Roman" panose="02020603050405020304" pitchFamily="18" charset="0"/>
                <a:cs typeface="Times New Roman" panose="02020603050405020304" pitchFamily="18" charset="0"/>
                <a:sym typeface="Symbol"/>
              </a:rPr>
              <a:t>The average time a water molecule will spend in that reservoir and it is a measure of the average age of the water in that reservoir</a:t>
            </a:r>
          </a:p>
          <a:p>
            <a:endParaRPr lang="en-US" sz="2400" dirty="0">
              <a:latin typeface="Times New Roman" panose="02020603050405020304" pitchFamily="18" charset="0"/>
              <a:cs typeface="Times New Roman" panose="02020603050405020304" pitchFamily="18" charset="0"/>
              <a:sym typeface="Symbol"/>
            </a:endParaRPr>
          </a:p>
          <a:p>
            <a:endParaRPr lang="en-US" sz="2400" dirty="0">
              <a:latin typeface="Times New Roman" panose="02020603050405020304" pitchFamily="18" charset="0"/>
              <a:cs typeface="Times New Roman" panose="02020603050405020304" pitchFamily="18" charset="0"/>
              <a:sym typeface="Symbol"/>
            </a:endParaRPr>
          </a:p>
          <a:p>
            <a:endParaRPr lang="en-US" sz="2400" dirty="0">
              <a:latin typeface="Times New Roman" panose="02020603050405020304" pitchFamily="18" charset="0"/>
              <a:cs typeface="Times New Roman" panose="02020603050405020304" pitchFamily="18" charset="0"/>
              <a:sym typeface="Symbol"/>
            </a:endParaRPr>
          </a:p>
          <a:p>
            <a:endParaRPr lang="en-US" sz="2400" dirty="0">
              <a:latin typeface="Times New Roman" panose="02020603050405020304" pitchFamily="18" charset="0"/>
              <a:cs typeface="Times New Roman" panose="02020603050405020304" pitchFamily="18" charset="0"/>
              <a:sym typeface="Symbol"/>
            </a:endParaRPr>
          </a:p>
          <a:p>
            <a:endParaRPr lang="en-US" sz="2400" dirty="0">
              <a:latin typeface="Times New Roman" panose="02020603050405020304" pitchFamily="18" charset="0"/>
              <a:cs typeface="Times New Roman" panose="02020603050405020304" pitchFamily="18" charset="0"/>
              <a:sym typeface="Symbol"/>
            </a:endParaRPr>
          </a:p>
          <a:p>
            <a:endParaRPr lang="en-US" sz="2400" dirty="0">
              <a:latin typeface="Times New Roman" panose="02020603050405020304" pitchFamily="18" charset="0"/>
              <a:cs typeface="Times New Roman" panose="02020603050405020304" pitchFamily="18" charset="0"/>
              <a:sym typeface="Symbol"/>
            </a:endParaRPr>
          </a:p>
          <a:p>
            <a:endParaRPr lang="en-US" sz="2400" dirty="0">
              <a:latin typeface="Times New Roman" panose="02020603050405020304" pitchFamily="18" charset="0"/>
              <a:cs typeface="Times New Roman" panose="02020603050405020304" pitchFamily="18" charset="0"/>
              <a:sym typeface="Symbol"/>
            </a:endParaRPr>
          </a:p>
          <a:p>
            <a:endParaRPr lang="en-US" sz="2400" dirty="0">
              <a:latin typeface="Times New Roman" panose="02020603050405020304" pitchFamily="18" charset="0"/>
              <a:cs typeface="Times New Roman" panose="02020603050405020304" pitchFamily="18" charset="0"/>
              <a:sym typeface="Symbol"/>
            </a:endParaRPr>
          </a:p>
          <a:p>
            <a:endParaRPr lang="en-US" sz="2400" dirty="0">
              <a:latin typeface="Times New Roman" panose="02020603050405020304" pitchFamily="18" charset="0"/>
              <a:cs typeface="Times New Roman" panose="02020603050405020304" pitchFamily="18" charset="0"/>
              <a:sym typeface="Symbol"/>
            </a:endParaRPr>
          </a:p>
          <a:p>
            <a:endParaRPr lang="en-US" sz="2400" dirty="0">
              <a:latin typeface="Times New Roman" panose="02020603050405020304" pitchFamily="18" charset="0"/>
              <a:cs typeface="Times New Roman" panose="02020603050405020304" pitchFamily="18" charset="0"/>
              <a:sym typeface="Symbol"/>
            </a:endParaRPr>
          </a:p>
          <a:p>
            <a:endParaRPr lang="en-US" sz="2400" dirty="0">
              <a:latin typeface="Times New Roman" panose="02020603050405020304" pitchFamily="18" charset="0"/>
              <a:cs typeface="Times New Roman" panose="02020603050405020304" pitchFamily="18" charset="0"/>
              <a:sym typeface="Symbol"/>
            </a:endParaRPr>
          </a:p>
          <a:p>
            <a:endParaRPr lang="en-US" sz="2400" dirty="0">
              <a:latin typeface="Times New Roman" panose="02020603050405020304" pitchFamily="18" charset="0"/>
              <a:cs typeface="Times New Roman" panose="02020603050405020304" pitchFamily="18" charset="0"/>
              <a:sym typeface="Symbol"/>
            </a:endParaRPr>
          </a:p>
          <a:p>
            <a:endParaRPr lang="en-US" sz="2400" dirty="0">
              <a:latin typeface="Times New Roman" panose="02020603050405020304" pitchFamily="18" charset="0"/>
              <a:cs typeface="Times New Roman" panose="02020603050405020304" pitchFamily="18" charset="0"/>
              <a:sym typeface="Symbol"/>
            </a:endParaRPr>
          </a:p>
        </p:txBody>
      </p:sp>
      <p:pic>
        <p:nvPicPr>
          <p:cNvPr id="5" name="Picture 2">
            <a:extLst>
              <a:ext uri="{FF2B5EF4-FFF2-40B4-BE49-F238E27FC236}">
                <a16:creationId xmlns:a16="http://schemas.microsoft.com/office/drawing/2014/main" id="{C9BA4A40-0B2D-4D7A-9529-BE2A60ADC68B}"/>
              </a:ext>
            </a:extLst>
          </p:cNvPr>
          <p:cNvPicPr>
            <a:picLocks noChangeAspect="1" noChangeArrowheads="1"/>
          </p:cNvPicPr>
          <p:nvPr/>
        </p:nvPicPr>
        <p:blipFill>
          <a:blip r:embed="rId2"/>
          <a:srcRect/>
          <a:stretch>
            <a:fillRect/>
          </a:stretch>
        </p:blipFill>
        <p:spPr bwMode="auto">
          <a:xfrm>
            <a:off x="3080480" y="1905000"/>
            <a:ext cx="6024412" cy="4419600"/>
          </a:xfrm>
          <a:prstGeom prst="rect">
            <a:avLst/>
          </a:prstGeom>
          <a:noFill/>
          <a:ln w="9525">
            <a:noFill/>
            <a:miter lim="800000"/>
            <a:headEnd/>
            <a:tailEnd/>
          </a:ln>
          <a:effectLst/>
        </p:spPr>
      </p:pic>
    </p:spTree>
    <p:extLst>
      <p:ext uri="{BB962C8B-B14F-4D97-AF65-F5344CB8AC3E}">
        <p14:creationId xmlns:p14="http://schemas.microsoft.com/office/powerpoint/2010/main" val="1467677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05B2924-C07E-458C-9D07-8AEE6E03BB80}"/>
              </a:ext>
            </a:extLst>
          </p:cNvPr>
          <p:cNvSpPr txBox="1"/>
          <p:nvPr/>
        </p:nvSpPr>
        <p:spPr>
          <a:xfrm>
            <a:off x="489397" y="2781836"/>
            <a:ext cx="2279561" cy="1077218"/>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Hydrology </a:t>
            </a:r>
          </a:p>
          <a:p>
            <a:pPr algn="ctr"/>
            <a:r>
              <a:rPr lang="en-US" sz="3200" dirty="0">
                <a:latin typeface="Times New Roman" panose="02020603050405020304" pitchFamily="18" charset="0"/>
                <a:cs typeface="Times New Roman" panose="02020603050405020304" pitchFamily="18" charset="0"/>
              </a:rPr>
              <a:t>deals with</a:t>
            </a:r>
          </a:p>
        </p:txBody>
      </p:sp>
      <p:cxnSp>
        <p:nvCxnSpPr>
          <p:cNvPr id="6" name="Straight Arrow Connector 5">
            <a:extLst>
              <a:ext uri="{FF2B5EF4-FFF2-40B4-BE49-F238E27FC236}">
                <a16:creationId xmlns:a16="http://schemas.microsoft.com/office/drawing/2014/main" id="{CA082F19-5D6B-433D-AC70-8E777A21F572}"/>
              </a:ext>
            </a:extLst>
          </p:cNvPr>
          <p:cNvCxnSpPr>
            <a:stCxn id="2" idx="3"/>
          </p:cNvCxnSpPr>
          <p:nvPr/>
        </p:nvCxnSpPr>
        <p:spPr>
          <a:xfrm flipV="1">
            <a:off x="2768958" y="1764406"/>
            <a:ext cx="1609859" cy="15560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4D205BD-47D5-4E34-9BC7-87736E35F8D3}"/>
              </a:ext>
            </a:extLst>
          </p:cNvPr>
          <p:cNvSpPr txBox="1"/>
          <p:nvPr/>
        </p:nvSpPr>
        <p:spPr>
          <a:xfrm>
            <a:off x="4198513" y="1344010"/>
            <a:ext cx="5228822" cy="584775"/>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Estimation of water resource</a:t>
            </a:r>
          </a:p>
        </p:txBody>
      </p:sp>
      <p:cxnSp>
        <p:nvCxnSpPr>
          <p:cNvPr id="9" name="Straight Arrow Connector 8">
            <a:extLst>
              <a:ext uri="{FF2B5EF4-FFF2-40B4-BE49-F238E27FC236}">
                <a16:creationId xmlns:a16="http://schemas.microsoft.com/office/drawing/2014/main" id="{1B372991-0C24-4FC6-92D9-5D66840FF304}"/>
              </a:ext>
            </a:extLst>
          </p:cNvPr>
          <p:cNvCxnSpPr>
            <a:stCxn id="2" idx="3"/>
          </p:cNvCxnSpPr>
          <p:nvPr/>
        </p:nvCxnSpPr>
        <p:spPr>
          <a:xfrm>
            <a:off x="2768958" y="3320445"/>
            <a:ext cx="175152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A9217CA9-2B3F-4727-A337-D1AEE7C1ED99}"/>
              </a:ext>
            </a:extLst>
          </p:cNvPr>
          <p:cNvSpPr txBox="1"/>
          <p:nvPr/>
        </p:nvSpPr>
        <p:spPr>
          <a:xfrm>
            <a:off x="4250025" y="2918155"/>
            <a:ext cx="5640947" cy="1569660"/>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study of processes such as </a:t>
            </a:r>
            <a:r>
              <a:rPr lang="en-US" sz="3200" dirty="0">
                <a:solidFill>
                  <a:schemeClr val="accent5"/>
                </a:solidFill>
                <a:latin typeface="Times New Roman" panose="02020603050405020304" pitchFamily="18" charset="0"/>
                <a:cs typeface="Times New Roman" panose="02020603050405020304" pitchFamily="18" charset="0"/>
              </a:rPr>
              <a:t>precipitation</a:t>
            </a:r>
            <a:r>
              <a:rPr lang="en-US" sz="3200" dirty="0">
                <a:latin typeface="Times New Roman" panose="02020603050405020304" pitchFamily="18" charset="0"/>
                <a:cs typeface="Times New Roman" panose="02020603050405020304" pitchFamily="18" charset="0"/>
              </a:rPr>
              <a:t>, </a:t>
            </a:r>
            <a:r>
              <a:rPr lang="en-US" sz="3200" dirty="0">
                <a:solidFill>
                  <a:schemeClr val="accent5"/>
                </a:solidFill>
                <a:latin typeface="Times New Roman" panose="02020603050405020304" pitchFamily="18" charset="0"/>
                <a:cs typeface="Times New Roman" panose="02020603050405020304" pitchFamily="18" charset="0"/>
              </a:rPr>
              <a:t>evapotranspiration</a:t>
            </a:r>
            <a:r>
              <a:rPr lang="en-US" sz="3200" dirty="0">
                <a:latin typeface="Times New Roman" panose="02020603050405020304" pitchFamily="18" charset="0"/>
                <a:cs typeface="Times New Roman" panose="02020603050405020304" pitchFamily="18" charset="0"/>
              </a:rPr>
              <a:t>, </a:t>
            </a:r>
            <a:r>
              <a:rPr lang="en-US" sz="3200" dirty="0">
                <a:solidFill>
                  <a:schemeClr val="accent5"/>
                </a:solidFill>
                <a:latin typeface="Times New Roman" panose="02020603050405020304" pitchFamily="18" charset="0"/>
                <a:cs typeface="Times New Roman" panose="02020603050405020304" pitchFamily="18" charset="0"/>
              </a:rPr>
              <a:t>runoff</a:t>
            </a:r>
            <a:r>
              <a:rPr lang="en-US" sz="3200" dirty="0">
                <a:latin typeface="Times New Roman" panose="02020603050405020304" pitchFamily="18" charset="0"/>
                <a:cs typeface="Times New Roman" panose="02020603050405020304" pitchFamily="18" charset="0"/>
              </a:rPr>
              <a:t> and their interaction</a:t>
            </a:r>
          </a:p>
        </p:txBody>
      </p:sp>
      <p:cxnSp>
        <p:nvCxnSpPr>
          <p:cNvPr id="12" name="Straight Arrow Connector 11">
            <a:extLst>
              <a:ext uri="{FF2B5EF4-FFF2-40B4-BE49-F238E27FC236}">
                <a16:creationId xmlns:a16="http://schemas.microsoft.com/office/drawing/2014/main" id="{D1EF4D84-145E-4196-913E-9DB791CF0D90}"/>
              </a:ext>
            </a:extLst>
          </p:cNvPr>
          <p:cNvCxnSpPr>
            <a:stCxn id="2" idx="3"/>
          </p:cNvCxnSpPr>
          <p:nvPr/>
        </p:nvCxnSpPr>
        <p:spPr>
          <a:xfrm>
            <a:off x="2768958" y="3320445"/>
            <a:ext cx="1751527" cy="20242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BFB2E2A6-4556-4A46-AD22-48816EBE006C}"/>
              </a:ext>
            </a:extLst>
          </p:cNvPr>
          <p:cNvSpPr txBox="1"/>
          <p:nvPr/>
        </p:nvSpPr>
        <p:spPr>
          <a:xfrm>
            <a:off x="3953810" y="4924194"/>
            <a:ext cx="6156101" cy="1569660"/>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study of problems such as </a:t>
            </a:r>
            <a:r>
              <a:rPr lang="en-US" sz="3200" dirty="0">
                <a:solidFill>
                  <a:schemeClr val="accent5"/>
                </a:solidFill>
                <a:latin typeface="Times New Roman" panose="02020603050405020304" pitchFamily="18" charset="0"/>
                <a:cs typeface="Times New Roman" panose="02020603050405020304" pitchFamily="18" charset="0"/>
              </a:rPr>
              <a:t>floods</a:t>
            </a:r>
            <a:r>
              <a:rPr lang="en-US" sz="3200" dirty="0">
                <a:latin typeface="Times New Roman" panose="02020603050405020304" pitchFamily="18" charset="0"/>
                <a:cs typeface="Times New Roman" panose="02020603050405020304" pitchFamily="18" charset="0"/>
              </a:rPr>
              <a:t> and </a:t>
            </a:r>
            <a:r>
              <a:rPr lang="en-US" sz="3200" dirty="0">
                <a:solidFill>
                  <a:schemeClr val="accent5"/>
                </a:solidFill>
                <a:latin typeface="Times New Roman" panose="02020603050405020304" pitchFamily="18" charset="0"/>
                <a:cs typeface="Times New Roman" panose="02020603050405020304" pitchFamily="18" charset="0"/>
              </a:rPr>
              <a:t>droughts</a:t>
            </a:r>
            <a:r>
              <a:rPr lang="en-US" sz="3200" dirty="0">
                <a:latin typeface="Times New Roman" panose="02020603050405020304" pitchFamily="18" charset="0"/>
                <a:cs typeface="Times New Roman" panose="02020603050405020304" pitchFamily="18" charset="0"/>
              </a:rPr>
              <a:t> and strategies to combat them</a:t>
            </a:r>
          </a:p>
        </p:txBody>
      </p:sp>
    </p:spTree>
    <p:extLst>
      <p:ext uri="{BB962C8B-B14F-4D97-AF65-F5344CB8AC3E}">
        <p14:creationId xmlns:p14="http://schemas.microsoft.com/office/powerpoint/2010/main" val="2364498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05B2924-C07E-458C-9D07-8AEE6E03BB80}"/>
              </a:ext>
            </a:extLst>
          </p:cNvPr>
          <p:cNvSpPr txBox="1"/>
          <p:nvPr/>
        </p:nvSpPr>
        <p:spPr>
          <a:xfrm>
            <a:off x="489397" y="2781836"/>
            <a:ext cx="2279561" cy="1569660"/>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What hydrologist do</a:t>
            </a:r>
          </a:p>
        </p:txBody>
      </p:sp>
      <p:cxnSp>
        <p:nvCxnSpPr>
          <p:cNvPr id="6" name="Straight Arrow Connector 5">
            <a:extLst>
              <a:ext uri="{FF2B5EF4-FFF2-40B4-BE49-F238E27FC236}">
                <a16:creationId xmlns:a16="http://schemas.microsoft.com/office/drawing/2014/main" id="{CA082F19-5D6B-433D-AC70-8E777A21F572}"/>
              </a:ext>
            </a:extLst>
          </p:cNvPr>
          <p:cNvCxnSpPr>
            <a:stCxn id="2" idx="3"/>
          </p:cNvCxnSpPr>
          <p:nvPr/>
        </p:nvCxnSpPr>
        <p:spPr>
          <a:xfrm flipV="1">
            <a:off x="2768958" y="1764409"/>
            <a:ext cx="1609859" cy="18022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4D205BD-47D5-4E34-9BC7-87736E35F8D3}"/>
              </a:ext>
            </a:extLst>
          </p:cNvPr>
          <p:cNvSpPr txBox="1"/>
          <p:nvPr/>
        </p:nvSpPr>
        <p:spPr>
          <a:xfrm>
            <a:off x="4198513" y="1344010"/>
            <a:ext cx="5228822" cy="1077218"/>
          </a:xfrm>
          <a:prstGeom prst="rect">
            <a:avLst/>
          </a:prstGeom>
          <a:noFill/>
        </p:spPr>
        <p:txBody>
          <a:bodyPr wrap="square" rtlCol="0">
            <a:spAutoFit/>
          </a:bodyPr>
          <a:lstStyle/>
          <a:p>
            <a:pPr algn="ctr"/>
            <a:r>
              <a:rPr lang="en-US" sz="3200" dirty="0">
                <a:solidFill>
                  <a:schemeClr val="accent5"/>
                </a:solidFill>
                <a:latin typeface="Times New Roman" panose="02020603050405020304" pitchFamily="18" charset="0"/>
                <a:cs typeface="Times New Roman" panose="02020603050405020304" pitchFamily="18" charset="0"/>
              </a:rPr>
              <a:t>Water use</a:t>
            </a:r>
            <a:r>
              <a:rPr lang="en-US" sz="3200" dirty="0">
                <a:latin typeface="Times New Roman" panose="02020603050405020304" pitchFamily="18" charset="0"/>
                <a:cs typeface="Times New Roman" panose="02020603050405020304" pitchFamily="18" charset="0"/>
              </a:rPr>
              <a:t> – water withdrawal and in stream uses</a:t>
            </a:r>
          </a:p>
        </p:txBody>
      </p:sp>
      <p:cxnSp>
        <p:nvCxnSpPr>
          <p:cNvPr id="9" name="Straight Arrow Connector 8">
            <a:extLst>
              <a:ext uri="{FF2B5EF4-FFF2-40B4-BE49-F238E27FC236}">
                <a16:creationId xmlns:a16="http://schemas.microsoft.com/office/drawing/2014/main" id="{1B372991-0C24-4FC6-92D9-5D66840FF304}"/>
              </a:ext>
            </a:extLst>
          </p:cNvPr>
          <p:cNvCxnSpPr>
            <a:stCxn id="2" idx="3"/>
          </p:cNvCxnSpPr>
          <p:nvPr/>
        </p:nvCxnSpPr>
        <p:spPr>
          <a:xfrm flipV="1">
            <a:off x="2768958" y="3320445"/>
            <a:ext cx="1751527" cy="2462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A9217CA9-2B3F-4727-A337-D1AEE7C1ED99}"/>
              </a:ext>
            </a:extLst>
          </p:cNvPr>
          <p:cNvSpPr txBox="1"/>
          <p:nvPr/>
        </p:nvSpPr>
        <p:spPr>
          <a:xfrm>
            <a:off x="3953810" y="2909847"/>
            <a:ext cx="5640947" cy="1077218"/>
          </a:xfrm>
          <a:prstGeom prst="rect">
            <a:avLst/>
          </a:prstGeom>
          <a:noFill/>
        </p:spPr>
        <p:txBody>
          <a:bodyPr wrap="square" rtlCol="0">
            <a:spAutoFit/>
          </a:bodyPr>
          <a:lstStyle/>
          <a:p>
            <a:pPr algn="ctr"/>
            <a:r>
              <a:rPr lang="en-US" sz="3200" dirty="0">
                <a:solidFill>
                  <a:schemeClr val="accent5"/>
                </a:solidFill>
                <a:latin typeface="Times New Roman" panose="02020603050405020304" pitchFamily="18" charset="0"/>
                <a:cs typeface="Times New Roman" panose="02020603050405020304" pitchFamily="18" charset="0"/>
              </a:rPr>
              <a:t>Water control</a:t>
            </a:r>
            <a:r>
              <a:rPr lang="en-US" sz="3200" dirty="0">
                <a:latin typeface="Times New Roman" panose="02020603050405020304" pitchFamily="18" charset="0"/>
                <a:cs typeface="Times New Roman" panose="02020603050405020304" pitchFamily="18" charset="0"/>
              </a:rPr>
              <a:t> – flood and drought mitigation</a:t>
            </a:r>
          </a:p>
        </p:txBody>
      </p:sp>
      <p:cxnSp>
        <p:nvCxnSpPr>
          <p:cNvPr id="12" name="Straight Arrow Connector 11">
            <a:extLst>
              <a:ext uri="{FF2B5EF4-FFF2-40B4-BE49-F238E27FC236}">
                <a16:creationId xmlns:a16="http://schemas.microsoft.com/office/drawing/2014/main" id="{D1EF4D84-145E-4196-913E-9DB791CF0D90}"/>
              </a:ext>
            </a:extLst>
          </p:cNvPr>
          <p:cNvCxnSpPr>
            <a:stCxn id="2" idx="3"/>
          </p:cNvCxnSpPr>
          <p:nvPr/>
        </p:nvCxnSpPr>
        <p:spPr>
          <a:xfrm>
            <a:off x="2768958" y="3566666"/>
            <a:ext cx="1751527" cy="17780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BFB2E2A6-4556-4A46-AD22-48816EBE006C}"/>
              </a:ext>
            </a:extLst>
          </p:cNvPr>
          <p:cNvSpPr txBox="1"/>
          <p:nvPr/>
        </p:nvSpPr>
        <p:spPr>
          <a:xfrm>
            <a:off x="3953810" y="4924194"/>
            <a:ext cx="6156101" cy="1077218"/>
          </a:xfrm>
          <a:prstGeom prst="rect">
            <a:avLst/>
          </a:prstGeom>
          <a:noFill/>
        </p:spPr>
        <p:txBody>
          <a:bodyPr wrap="square" rtlCol="0">
            <a:spAutoFit/>
          </a:bodyPr>
          <a:lstStyle/>
          <a:p>
            <a:pPr algn="ctr"/>
            <a:r>
              <a:rPr lang="en-US" sz="3200" dirty="0">
                <a:solidFill>
                  <a:schemeClr val="accent5"/>
                </a:solidFill>
                <a:latin typeface="Times New Roman" panose="02020603050405020304" pitchFamily="18" charset="0"/>
                <a:cs typeface="Times New Roman" panose="02020603050405020304" pitchFamily="18" charset="0"/>
              </a:rPr>
              <a:t>Pollution control</a:t>
            </a:r>
            <a:r>
              <a:rPr lang="en-US" sz="3200" dirty="0">
                <a:latin typeface="Times New Roman" panose="02020603050405020304" pitchFamily="18" charset="0"/>
                <a:cs typeface="Times New Roman" panose="02020603050405020304" pitchFamily="18" charset="0"/>
              </a:rPr>
              <a:t> – point and nonpoint sources</a:t>
            </a:r>
          </a:p>
        </p:txBody>
      </p:sp>
    </p:spTree>
    <p:extLst>
      <p:ext uri="{BB962C8B-B14F-4D97-AF65-F5344CB8AC3E}">
        <p14:creationId xmlns:p14="http://schemas.microsoft.com/office/powerpoint/2010/main" val="616276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05B2924-C07E-458C-9D07-8AEE6E03BB80}"/>
              </a:ext>
            </a:extLst>
          </p:cNvPr>
          <p:cNvSpPr txBox="1"/>
          <p:nvPr/>
        </p:nvSpPr>
        <p:spPr>
          <a:xfrm>
            <a:off x="489397" y="2781836"/>
            <a:ext cx="2279561" cy="2554545"/>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Hydrology study the following physical processes</a:t>
            </a:r>
          </a:p>
        </p:txBody>
      </p:sp>
      <p:cxnSp>
        <p:nvCxnSpPr>
          <p:cNvPr id="6" name="Straight Arrow Connector 5">
            <a:extLst>
              <a:ext uri="{FF2B5EF4-FFF2-40B4-BE49-F238E27FC236}">
                <a16:creationId xmlns:a16="http://schemas.microsoft.com/office/drawing/2014/main" id="{CA082F19-5D6B-433D-AC70-8E777A21F572}"/>
              </a:ext>
            </a:extLst>
          </p:cNvPr>
          <p:cNvCxnSpPr>
            <a:cxnSpLocks/>
            <a:stCxn id="2" idx="3"/>
          </p:cNvCxnSpPr>
          <p:nvPr/>
        </p:nvCxnSpPr>
        <p:spPr>
          <a:xfrm flipV="1">
            <a:off x="2768958" y="852844"/>
            <a:ext cx="1957586" cy="32062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4D205BD-47D5-4E34-9BC7-87736E35F8D3}"/>
              </a:ext>
            </a:extLst>
          </p:cNvPr>
          <p:cNvSpPr txBox="1"/>
          <p:nvPr/>
        </p:nvSpPr>
        <p:spPr>
          <a:xfrm>
            <a:off x="4417449" y="375791"/>
            <a:ext cx="5228822" cy="954107"/>
          </a:xfrm>
          <a:prstGeom prst="rect">
            <a:avLst/>
          </a:prstGeom>
          <a:noFill/>
        </p:spPr>
        <p:txBody>
          <a:bodyPr wrap="square" rtlCol="0">
            <a:spAutoFit/>
          </a:bodyPr>
          <a:lstStyle/>
          <a:p>
            <a:pPr algn="ctr"/>
            <a:r>
              <a:rPr lang="en-US" sz="2800" dirty="0">
                <a:solidFill>
                  <a:schemeClr val="accent5"/>
                </a:solidFill>
                <a:latin typeface="Times New Roman" panose="02020603050405020304" pitchFamily="18" charset="0"/>
                <a:cs typeface="Times New Roman" panose="02020603050405020304" pitchFamily="18" charset="0"/>
              </a:rPr>
              <a:t>Atmospheric process: </a:t>
            </a:r>
            <a:r>
              <a:rPr lang="en-US" sz="2800" dirty="0">
                <a:latin typeface="Times New Roman" panose="02020603050405020304" pitchFamily="18" charset="0"/>
                <a:cs typeface="Times New Roman" panose="02020603050405020304" pitchFamily="18" charset="0"/>
              </a:rPr>
              <a:t>cloud condensation and precipitation</a:t>
            </a:r>
          </a:p>
        </p:txBody>
      </p:sp>
      <p:cxnSp>
        <p:nvCxnSpPr>
          <p:cNvPr id="9" name="Straight Arrow Connector 8">
            <a:extLst>
              <a:ext uri="{FF2B5EF4-FFF2-40B4-BE49-F238E27FC236}">
                <a16:creationId xmlns:a16="http://schemas.microsoft.com/office/drawing/2014/main" id="{1B372991-0C24-4FC6-92D9-5D66840FF304}"/>
              </a:ext>
            </a:extLst>
          </p:cNvPr>
          <p:cNvCxnSpPr>
            <a:cxnSpLocks/>
            <a:stCxn id="2" idx="3"/>
          </p:cNvCxnSpPr>
          <p:nvPr/>
        </p:nvCxnSpPr>
        <p:spPr>
          <a:xfrm flipV="1">
            <a:off x="2768958" y="2318094"/>
            <a:ext cx="1962068" cy="17410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A9217CA9-2B3F-4727-A337-D1AEE7C1ED99}"/>
              </a:ext>
            </a:extLst>
          </p:cNvPr>
          <p:cNvSpPr txBox="1"/>
          <p:nvPr/>
        </p:nvSpPr>
        <p:spPr>
          <a:xfrm>
            <a:off x="4726544" y="1889285"/>
            <a:ext cx="5640947" cy="954107"/>
          </a:xfrm>
          <a:prstGeom prst="rect">
            <a:avLst/>
          </a:prstGeom>
          <a:noFill/>
        </p:spPr>
        <p:txBody>
          <a:bodyPr wrap="square" rtlCol="0">
            <a:spAutoFit/>
          </a:bodyPr>
          <a:lstStyle/>
          <a:p>
            <a:pPr algn="ctr"/>
            <a:r>
              <a:rPr lang="en-US" sz="2800" dirty="0">
                <a:solidFill>
                  <a:schemeClr val="accent5"/>
                </a:solidFill>
                <a:latin typeface="Times New Roman" panose="02020603050405020304" pitchFamily="18" charset="0"/>
                <a:cs typeface="Times New Roman" panose="02020603050405020304" pitchFamily="18" charset="0"/>
              </a:rPr>
              <a:t>Surface process</a:t>
            </a:r>
            <a:r>
              <a:rPr lang="en-US" sz="2800" dirty="0">
                <a:latin typeface="Times New Roman" panose="02020603050405020304" pitchFamily="18" charset="0"/>
                <a:cs typeface="Times New Roman" panose="02020603050405020304" pitchFamily="18" charset="0"/>
              </a:rPr>
              <a:t> – snow accumulation, overland flow, river flow, lake storage</a:t>
            </a:r>
          </a:p>
        </p:txBody>
      </p:sp>
      <p:cxnSp>
        <p:nvCxnSpPr>
          <p:cNvPr id="12" name="Straight Arrow Connector 11">
            <a:extLst>
              <a:ext uri="{FF2B5EF4-FFF2-40B4-BE49-F238E27FC236}">
                <a16:creationId xmlns:a16="http://schemas.microsoft.com/office/drawing/2014/main" id="{D1EF4D84-145E-4196-913E-9DB791CF0D90}"/>
              </a:ext>
            </a:extLst>
          </p:cNvPr>
          <p:cNvCxnSpPr>
            <a:cxnSpLocks/>
            <a:stCxn id="2" idx="3"/>
          </p:cNvCxnSpPr>
          <p:nvPr/>
        </p:nvCxnSpPr>
        <p:spPr>
          <a:xfrm flipV="1">
            <a:off x="2768958" y="4054934"/>
            <a:ext cx="1442432" cy="41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BFB2E2A6-4556-4A46-AD22-48816EBE006C}"/>
              </a:ext>
            </a:extLst>
          </p:cNvPr>
          <p:cNvSpPr txBox="1"/>
          <p:nvPr/>
        </p:nvSpPr>
        <p:spPr>
          <a:xfrm>
            <a:off x="4108357" y="3743637"/>
            <a:ext cx="6156101" cy="954107"/>
          </a:xfrm>
          <a:prstGeom prst="rect">
            <a:avLst/>
          </a:prstGeom>
          <a:noFill/>
        </p:spPr>
        <p:txBody>
          <a:bodyPr wrap="square" rtlCol="0">
            <a:spAutoFit/>
          </a:bodyPr>
          <a:lstStyle/>
          <a:p>
            <a:pPr algn="ctr"/>
            <a:r>
              <a:rPr lang="en-US" sz="2800" dirty="0">
                <a:solidFill>
                  <a:schemeClr val="accent5"/>
                </a:solidFill>
                <a:latin typeface="Times New Roman" panose="02020603050405020304" pitchFamily="18" charset="0"/>
                <a:cs typeface="Times New Roman" panose="02020603050405020304" pitchFamily="18" charset="0"/>
              </a:rPr>
              <a:t>Subsurface processes</a:t>
            </a:r>
            <a:r>
              <a:rPr lang="en-US" sz="2800" dirty="0">
                <a:latin typeface="Times New Roman" panose="02020603050405020304" pitchFamily="18" charset="0"/>
                <a:cs typeface="Times New Roman" panose="02020603050405020304" pitchFamily="18" charset="0"/>
              </a:rPr>
              <a:t> –Infiltration, soil – water storage, groundwater flow</a:t>
            </a:r>
          </a:p>
        </p:txBody>
      </p:sp>
      <p:cxnSp>
        <p:nvCxnSpPr>
          <p:cNvPr id="14" name="Straight Arrow Connector 13">
            <a:extLst>
              <a:ext uri="{FF2B5EF4-FFF2-40B4-BE49-F238E27FC236}">
                <a16:creationId xmlns:a16="http://schemas.microsoft.com/office/drawing/2014/main" id="{1FC5E8A4-D618-4005-ADE4-5548880967BD}"/>
              </a:ext>
            </a:extLst>
          </p:cNvPr>
          <p:cNvCxnSpPr>
            <a:cxnSpLocks/>
            <a:stCxn id="2" idx="3"/>
          </p:cNvCxnSpPr>
          <p:nvPr/>
        </p:nvCxnSpPr>
        <p:spPr>
          <a:xfrm>
            <a:off x="2768958" y="4059109"/>
            <a:ext cx="1442432" cy="14773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3EF53458-4BF0-4130-82F1-02FE9F00FF07}"/>
              </a:ext>
            </a:extLst>
          </p:cNvPr>
          <p:cNvSpPr txBox="1"/>
          <p:nvPr/>
        </p:nvSpPr>
        <p:spPr>
          <a:xfrm>
            <a:off x="3818303" y="5288340"/>
            <a:ext cx="6156101" cy="954107"/>
          </a:xfrm>
          <a:prstGeom prst="rect">
            <a:avLst/>
          </a:prstGeom>
          <a:noFill/>
        </p:spPr>
        <p:txBody>
          <a:bodyPr wrap="square" rtlCol="0">
            <a:spAutoFit/>
          </a:bodyPr>
          <a:lstStyle/>
          <a:p>
            <a:pPr algn="ctr"/>
            <a:r>
              <a:rPr lang="en-US" sz="2800" dirty="0">
                <a:solidFill>
                  <a:schemeClr val="accent5"/>
                </a:solidFill>
                <a:latin typeface="Times New Roman" panose="02020603050405020304" pitchFamily="18" charset="0"/>
                <a:cs typeface="Times New Roman" panose="02020603050405020304" pitchFamily="18" charset="0"/>
              </a:rPr>
              <a:t>Interfacial processes </a:t>
            </a:r>
            <a:r>
              <a:rPr lang="en-US" sz="2800" dirty="0">
                <a:latin typeface="Times New Roman" panose="02020603050405020304" pitchFamily="18" charset="0"/>
                <a:cs typeface="Times New Roman" panose="02020603050405020304" pitchFamily="18" charset="0"/>
              </a:rPr>
              <a:t>– evaporation, transpiration, sediment-water exchange</a:t>
            </a:r>
          </a:p>
        </p:txBody>
      </p:sp>
    </p:spTree>
    <p:extLst>
      <p:ext uri="{BB962C8B-B14F-4D97-AF65-F5344CB8AC3E}">
        <p14:creationId xmlns:p14="http://schemas.microsoft.com/office/powerpoint/2010/main" val="1976081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68F484E-4716-4B99-ABDC-224EE510090B}"/>
              </a:ext>
            </a:extLst>
          </p:cNvPr>
          <p:cNvSpPr txBox="1"/>
          <p:nvPr/>
        </p:nvSpPr>
        <p:spPr>
          <a:xfrm>
            <a:off x="3359426" y="139148"/>
            <a:ext cx="5605670" cy="523220"/>
          </a:xfrm>
          <a:prstGeom prst="rect">
            <a:avLst/>
          </a:prstGeom>
          <a:noFill/>
        </p:spPr>
        <p:txBody>
          <a:bodyPr wrap="square" rtlCol="0">
            <a:spAutoFit/>
          </a:bodyPr>
          <a:lstStyle/>
          <a:p>
            <a:r>
              <a:rPr lang="en-US" sz="2800" dirty="0">
                <a:solidFill>
                  <a:schemeClr val="accent5"/>
                </a:solidFill>
                <a:latin typeface="Times New Roman" panose="02020603050405020304" pitchFamily="18" charset="0"/>
                <a:cs typeface="Times New Roman" panose="02020603050405020304" pitchFamily="18" charset="0"/>
              </a:rPr>
              <a:t>Distribution of water in the globe</a:t>
            </a:r>
          </a:p>
        </p:txBody>
      </p:sp>
      <p:pic>
        <p:nvPicPr>
          <p:cNvPr id="4" name="Picture 3">
            <a:extLst>
              <a:ext uri="{FF2B5EF4-FFF2-40B4-BE49-F238E27FC236}">
                <a16:creationId xmlns:a16="http://schemas.microsoft.com/office/drawing/2014/main" id="{82359A53-6225-4BBA-9998-441A26A12051}"/>
              </a:ext>
            </a:extLst>
          </p:cNvPr>
          <p:cNvPicPr>
            <a:picLocks noChangeAspect="1"/>
          </p:cNvPicPr>
          <p:nvPr/>
        </p:nvPicPr>
        <p:blipFill rotWithShape="1">
          <a:blip r:embed="rId2"/>
          <a:srcRect t="6543"/>
          <a:stretch/>
        </p:blipFill>
        <p:spPr>
          <a:xfrm>
            <a:off x="1195593" y="662368"/>
            <a:ext cx="9280249" cy="6097272"/>
          </a:xfrm>
          <a:prstGeom prst="rect">
            <a:avLst/>
          </a:prstGeom>
        </p:spPr>
      </p:pic>
    </p:spTree>
    <p:extLst>
      <p:ext uri="{BB962C8B-B14F-4D97-AF65-F5344CB8AC3E}">
        <p14:creationId xmlns:p14="http://schemas.microsoft.com/office/powerpoint/2010/main" val="1078737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68F484E-4716-4B99-ABDC-224EE510090B}"/>
              </a:ext>
            </a:extLst>
          </p:cNvPr>
          <p:cNvSpPr txBox="1"/>
          <p:nvPr/>
        </p:nvSpPr>
        <p:spPr>
          <a:xfrm>
            <a:off x="3120887" y="162871"/>
            <a:ext cx="5605670" cy="584775"/>
          </a:xfrm>
          <a:prstGeom prst="rect">
            <a:avLst/>
          </a:prstGeom>
          <a:noFill/>
        </p:spPr>
        <p:txBody>
          <a:bodyPr wrap="square" rtlCol="0">
            <a:spAutoFit/>
          </a:bodyPr>
          <a:lstStyle/>
          <a:p>
            <a:pPr algn="ctr"/>
            <a:r>
              <a:rPr lang="en-US" sz="3200" dirty="0">
                <a:solidFill>
                  <a:schemeClr val="accent5"/>
                </a:solidFill>
                <a:latin typeface="Times New Roman" panose="02020603050405020304" pitchFamily="18" charset="0"/>
                <a:cs typeface="Times New Roman" panose="02020603050405020304" pitchFamily="18" charset="0"/>
              </a:rPr>
              <a:t>Hydrological Cycle</a:t>
            </a:r>
          </a:p>
        </p:txBody>
      </p:sp>
      <p:pic>
        <p:nvPicPr>
          <p:cNvPr id="1026" name="Picture 2" descr="Related image">
            <a:extLst>
              <a:ext uri="{FF2B5EF4-FFF2-40B4-BE49-F238E27FC236}">
                <a16:creationId xmlns:a16="http://schemas.microsoft.com/office/drawing/2014/main" id="{E124CC75-C4A0-4AAD-B987-895C964EA7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3240" y="747645"/>
            <a:ext cx="8393699" cy="59618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5730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68F484E-4716-4B99-ABDC-224EE510090B}"/>
              </a:ext>
            </a:extLst>
          </p:cNvPr>
          <p:cNvSpPr txBox="1"/>
          <p:nvPr/>
        </p:nvSpPr>
        <p:spPr>
          <a:xfrm>
            <a:off x="3081131" y="421288"/>
            <a:ext cx="5605670" cy="707886"/>
          </a:xfrm>
          <a:prstGeom prst="rect">
            <a:avLst/>
          </a:prstGeom>
          <a:noFill/>
        </p:spPr>
        <p:txBody>
          <a:bodyPr wrap="square" rtlCol="0">
            <a:spAutoFit/>
          </a:bodyPr>
          <a:lstStyle/>
          <a:p>
            <a:pPr algn="ctr"/>
            <a:r>
              <a:rPr lang="en-US" sz="4000" dirty="0">
                <a:solidFill>
                  <a:schemeClr val="accent5"/>
                </a:solidFill>
                <a:latin typeface="Times New Roman" panose="02020603050405020304" pitchFamily="18" charset="0"/>
                <a:cs typeface="Times New Roman" panose="02020603050405020304" pitchFamily="18" charset="0"/>
              </a:rPr>
              <a:t>Hydrological Cycle</a:t>
            </a:r>
          </a:p>
        </p:txBody>
      </p:sp>
      <p:sp>
        <p:nvSpPr>
          <p:cNvPr id="4" name="TextBox 3">
            <a:extLst>
              <a:ext uri="{FF2B5EF4-FFF2-40B4-BE49-F238E27FC236}">
                <a16:creationId xmlns:a16="http://schemas.microsoft.com/office/drawing/2014/main" id="{B202788C-71DB-437E-B574-D6B3F476F960}"/>
              </a:ext>
            </a:extLst>
          </p:cNvPr>
          <p:cNvSpPr txBox="1"/>
          <p:nvPr/>
        </p:nvSpPr>
        <p:spPr>
          <a:xfrm>
            <a:off x="496957" y="1574229"/>
            <a:ext cx="10774018" cy="3416320"/>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Hydrological cycle is the cyclic movement of water containing basic continuous processes like </a:t>
            </a:r>
            <a:r>
              <a:rPr lang="en-US" sz="3600" dirty="0">
                <a:solidFill>
                  <a:schemeClr val="accent5"/>
                </a:solidFill>
                <a:latin typeface="Times New Roman" panose="02020603050405020304" pitchFamily="18" charset="0"/>
                <a:cs typeface="Times New Roman" panose="02020603050405020304" pitchFamily="18" charset="0"/>
              </a:rPr>
              <a:t>evaporation</a:t>
            </a:r>
            <a:r>
              <a:rPr lang="en-US" sz="3600" dirty="0">
                <a:latin typeface="Times New Roman" panose="02020603050405020304" pitchFamily="18" charset="0"/>
                <a:cs typeface="Times New Roman" panose="02020603050405020304" pitchFamily="18" charset="0"/>
              </a:rPr>
              <a:t>, </a:t>
            </a:r>
            <a:r>
              <a:rPr lang="en-US" sz="3600" dirty="0">
                <a:solidFill>
                  <a:schemeClr val="accent5"/>
                </a:solidFill>
                <a:latin typeface="Times New Roman" panose="02020603050405020304" pitchFamily="18" charset="0"/>
                <a:cs typeface="Times New Roman" panose="02020603050405020304" pitchFamily="18" charset="0"/>
              </a:rPr>
              <a:t>precipitation</a:t>
            </a:r>
            <a:r>
              <a:rPr lang="en-US" sz="3600" dirty="0">
                <a:latin typeface="Times New Roman" panose="02020603050405020304" pitchFamily="18" charset="0"/>
                <a:cs typeface="Times New Roman" panose="02020603050405020304" pitchFamily="18" charset="0"/>
              </a:rPr>
              <a:t> and </a:t>
            </a:r>
            <a:r>
              <a:rPr lang="en-US" sz="3600" dirty="0">
                <a:solidFill>
                  <a:schemeClr val="accent5"/>
                </a:solidFill>
                <a:latin typeface="Times New Roman" panose="02020603050405020304" pitchFamily="18" charset="0"/>
                <a:cs typeface="Times New Roman" panose="02020603050405020304" pitchFamily="18" charset="0"/>
              </a:rPr>
              <a:t>runoff</a:t>
            </a:r>
            <a:r>
              <a:rPr lang="en-US" sz="3600" dirty="0">
                <a:latin typeface="Times New Roman" panose="02020603050405020304" pitchFamily="18" charset="0"/>
                <a:cs typeface="Times New Roman" panose="02020603050405020304" pitchFamily="18" charset="0"/>
              </a:rPr>
              <a:t>. </a:t>
            </a:r>
          </a:p>
          <a:p>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It is a continuous cycle which starts with evaporation from the water bodies such as oceans.</a:t>
            </a:r>
            <a:endParaRPr lang="en-US" sz="3600" dirty="0">
              <a:solidFill>
                <a:schemeClr val="accent5"/>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1793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68F484E-4716-4B99-ABDC-224EE510090B}"/>
              </a:ext>
            </a:extLst>
          </p:cNvPr>
          <p:cNvSpPr txBox="1"/>
          <p:nvPr/>
        </p:nvSpPr>
        <p:spPr>
          <a:xfrm>
            <a:off x="1033670" y="421288"/>
            <a:ext cx="9481929" cy="707886"/>
          </a:xfrm>
          <a:prstGeom prst="rect">
            <a:avLst/>
          </a:prstGeom>
          <a:noFill/>
        </p:spPr>
        <p:txBody>
          <a:bodyPr wrap="square" rtlCol="0">
            <a:spAutoFit/>
          </a:bodyPr>
          <a:lstStyle/>
          <a:p>
            <a:pPr algn="ctr"/>
            <a:r>
              <a:rPr lang="en-US" sz="4000" dirty="0">
                <a:solidFill>
                  <a:schemeClr val="accent5"/>
                </a:solidFill>
                <a:latin typeface="Times New Roman" panose="02020603050405020304" pitchFamily="18" charset="0"/>
                <a:cs typeface="Times New Roman" panose="02020603050405020304" pitchFamily="18" charset="0"/>
              </a:rPr>
              <a:t>Study of hydrological cycle is essential for</a:t>
            </a:r>
          </a:p>
        </p:txBody>
      </p:sp>
      <p:cxnSp>
        <p:nvCxnSpPr>
          <p:cNvPr id="5" name="Straight Arrow Connector 4">
            <a:extLst>
              <a:ext uri="{FF2B5EF4-FFF2-40B4-BE49-F238E27FC236}">
                <a16:creationId xmlns:a16="http://schemas.microsoft.com/office/drawing/2014/main" id="{AE73C833-3CCA-4BE3-90E7-50251F4ECD6B}"/>
              </a:ext>
            </a:extLst>
          </p:cNvPr>
          <p:cNvCxnSpPr/>
          <p:nvPr/>
        </p:nvCxnSpPr>
        <p:spPr>
          <a:xfrm flipH="1">
            <a:off x="655983" y="775252"/>
            <a:ext cx="59634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 name="Straight Arrow Connector 6">
            <a:extLst>
              <a:ext uri="{FF2B5EF4-FFF2-40B4-BE49-F238E27FC236}">
                <a16:creationId xmlns:a16="http://schemas.microsoft.com/office/drawing/2014/main" id="{3483818A-420B-458A-B8A5-F3D101DF4B82}"/>
              </a:ext>
            </a:extLst>
          </p:cNvPr>
          <p:cNvCxnSpPr>
            <a:cxnSpLocks/>
          </p:cNvCxnSpPr>
          <p:nvPr/>
        </p:nvCxnSpPr>
        <p:spPr>
          <a:xfrm>
            <a:off x="655981" y="755373"/>
            <a:ext cx="0" cy="36576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 name="Straight Arrow Connector 8">
            <a:extLst>
              <a:ext uri="{FF2B5EF4-FFF2-40B4-BE49-F238E27FC236}">
                <a16:creationId xmlns:a16="http://schemas.microsoft.com/office/drawing/2014/main" id="{981D5364-BA73-4BF4-9BF4-8322BF86FF8D}"/>
              </a:ext>
            </a:extLst>
          </p:cNvPr>
          <p:cNvCxnSpPr/>
          <p:nvPr/>
        </p:nvCxnSpPr>
        <p:spPr>
          <a:xfrm>
            <a:off x="655981" y="1897395"/>
            <a:ext cx="59634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TextBox 9">
            <a:extLst>
              <a:ext uri="{FF2B5EF4-FFF2-40B4-BE49-F238E27FC236}">
                <a16:creationId xmlns:a16="http://schemas.microsoft.com/office/drawing/2014/main" id="{76C7DCF1-E170-4DB5-87C4-C3ED4A467CE6}"/>
              </a:ext>
            </a:extLst>
          </p:cNvPr>
          <p:cNvSpPr txBox="1"/>
          <p:nvPr/>
        </p:nvSpPr>
        <p:spPr>
          <a:xfrm>
            <a:off x="1210614" y="1640804"/>
            <a:ext cx="6130344" cy="400110"/>
          </a:xfrm>
          <a:prstGeom prst="rect">
            <a:avLst/>
          </a:prstGeom>
          <a:noFill/>
        </p:spPr>
        <p:txBody>
          <a:bodyPr wrap="square" rtlCol="0">
            <a:spAutoFit/>
          </a:bodyPr>
          <a:lstStyle/>
          <a:p>
            <a:pPr algn="ctr"/>
            <a:r>
              <a:rPr lang="en-US" sz="2000" dirty="0">
                <a:latin typeface="Times New Roman" panose="02020603050405020304" pitchFamily="18" charset="0"/>
                <a:cs typeface="Times New Roman" panose="02020603050405020304" pitchFamily="18" charset="0"/>
              </a:rPr>
              <a:t>sustainable agriculture (foods for the growing population)</a:t>
            </a:r>
            <a:endParaRPr lang="en-US" sz="2000" dirty="0">
              <a:solidFill>
                <a:schemeClr val="accent5"/>
              </a:solidFill>
              <a:latin typeface="Times New Roman" panose="02020603050405020304" pitchFamily="18" charset="0"/>
              <a:cs typeface="Times New Roman" panose="02020603050405020304" pitchFamily="18" charset="0"/>
            </a:endParaRPr>
          </a:p>
        </p:txBody>
      </p:sp>
      <p:cxnSp>
        <p:nvCxnSpPr>
          <p:cNvPr id="11" name="Straight Arrow Connector 10">
            <a:extLst>
              <a:ext uri="{FF2B5EF4-FFF2-40B4-BE49-F238E27FC236}">
                <a16:creationId xmlns:a16="http://schemas.microsoft.com/office/drawing/2014/main" id="{E4AB400C-6424-400B-B6BA-1E3D93281A87}"/>
              </a:ext>
            </a:extLst>
          </p:cNvPr>
          <p:cNvCxnSpPr/>
          <p:nvPr/>
        </p:nvCxnSpPr>
        <p:spPr>
          <a:xfrm>
            <a:off x="655981" y="2554096"/>
            <a:ext cx="59634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 name="TextBox 11">
            <a:extLst>
              <a:ext uri="{FF2B5EF4-FFF2-40B4-BE49-F238E27FC236}">
                <a16:creationId xmlns:a16="http://schemas.microsoft.com/office/drawing/2014/main" id="{8E658504-1F39-4F2A-9A6A-6FF7BBA9D3AB}"/>
              </a:ext>
            </a:extLst>
          </p:cNvPr>
          <p:cNvSpPr txBox="1"/>
          <p:nvPr/>
        </p:nvSpPr>
        <p:spPr>
          <a:xfrm>
            <a:off x="1210614" y="2297505"/>
            <a:ext cx="4610637" cy="400110"/>
          </a:xfrm>
          <a:prstGeom prst="rect">
            <a:avLst/>
          </a:prstGeom>
          <a:noFill/>
        </p:spPr>
        <p:txBody>
          <a:bodyPr wrap="square" rtlCol="0">
            <a:spAutoFit/>
          </a:bodyPr>
          <a:lstStyle/>
          <a:p>
            <a:pPr algn="ctr"/>
            <a:r>
              <a:rPr lang="en-US" sz="2000" dirty="0">
                <a:latin typeface="Times New Roman" panose="02020603050405020304" pitchFamily="18" charset="0"/>
                <a:cs typeface="Times New Roman" panose="02020603050405020304" pitchFamily="18" charset="0"/>
              </a:rPr>
              <a:t>environmental protection and management</a:t>
            </a:r>
          </a:p>
        </p:txBody>
      </p:sp>
      <p:cxnSp>
        <p:nvCxnSpPr>
          <p:cNvPr id="13" name="Straight Arrow Connector 12">
            <a:extLst>
              <a:ext uri="{FF2B5EF4-FFF2-40B4-BE49-F238E27FC236}">
                <a16:creationId xmlns:a16="http://schemas.microsoft.com/office/drawing/2014/main" id="{FF5D3FBE-7E07-4317-A767-2C9717456E79}"/>
              </a:ext>
            </a:extLst>
          </p:cNvPr>
          <p:cNvCxnSpPr/>
          <p:nvPr/>
        </p:nvCxnSpPr>
        <p:spPr>
          <a:xfrm>
            <a:off x="655981" y="3210796"/>
            <a:ext cx="59634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TextBox 13">
            <a:extLst>
              <a:ext uri="{FF2B5EF4-FFF2-40B4-BE49-F238E27FC236}">
                <a16:creationId xmlns:a16="http://schemas.microsoft.com/office/drawing/2014/main" id="{D3B79469-C4EF-4999-B78B-7C869517C04A}"/>
              </a:ext>
            </a:extLst>
          </p:cNvPr>
          <p:cNvSpPr txBox="1"/>
          <p:nvPr/>
        </p:nvSpPr>
        <p:spPr>
          <a:xfrm>
            <a:off x="1210614" y="2954205"/>
            <a:ext cx="5022761" cy="707886"/>
          </a:xfrm>
          <a:prstGeom prst="rect">
            <a:avLst/>
          </a:prstGeom>
          <a:noFill/>
        </p:spPr>
        <p:txBody>
          <a:bodyPr wrap="square" rtlCol="0">
            <a:spAutoFit/>
          </a:bodyPr>
          <a:lstStyle/>
          <a:p>
            <a:pPr algn="ctr"/>
            <a:r>
              <a:rPr lang="en-US" sz="2000" dirty="0">
                <a:latin typeface="Times New Roman" panose="02020603050405020304" pitchFamily="18" charset="0"/>
                <a:cs typeface="Times New Roman" panose="02020603050405020304" pitchFamily="18" charset="0"/>
              </a:rPr>
              <a:t>water resources development and management</a:t>
            </a:r>
          </a:p>
          <a:p>
            <a:pPr algn="ctr"/>
            <a:endParaRPr lang="en-US" sz="2000" dirty="0">
              <a:latin typeface="Times New Roman" panose="02020603050405020304" pitchFamily="18" charset="0"/>
              <a:cs typeface="Times New Roman" panose="02020603050405020304" pitchFamily="18" charset="0"/>
            </a:endParaRPr>
          </a:p>
        </p:txBody>
      </p:sp>
      <p:cxnSp>
        <p:nvCxnSpPr>
          <p:cNvPr id="15" name="Straight Arrow Connector 14">
            <a:extLst>
              <a:ext uri="{FF2B5EF4-FFF2-40B4-BE49-F238E27FC236}">
                <a16:creationId xmlns:a16="http://schemas.microsoft.com/office/drawing/2014/main" id="{9CA32479-3FA2-4C14-915D-12468F62AC21}"/>
              </a:ext>
            </a:extLst>
          </p:cNvPr>
          <p:cNvCxnSpPr/>
          <p:nvPr/>
        </p:nvCxnSpPr>
        <p:spPr>
          <a:xfrm>
            <a:off x="655981" y="3835073"/>
            <a:ext cx="59634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 name="TextBox 15">
            <a:extLst>
              <a:ext uri="{FF2B5EF4-FFF2-40B4-BE49-F238E27FC236}">
                <a16:creationId xmlns:a16="http://schemas.microsoft.com/office/drawing/2014/main" id="{8648EACB-2C99-4581-9C7F-1463BE605DD5}"/>
              </a:ext>
            </a:extLst>
          </p:cNvPr>
          <p:cNvSpPr txBox="1"/>
          <p:nvPr/>
        </p:nvSpPr>
        <p:spPr>
          <a:xfrm>
            <a:off x="1004551" y="3574119"/>
            <a:ext cx="5022761" cy="400110"/>
          </a:xfrm>
          <a:prstGeom prst="rect">
            <a:avLst/>
          </a:prstGeom>
          <a:noFill/>
        </p:spPr>
        <p:txBody>
          <a:bodyPr wrap="square" rtlCol="0">
            <a:spAutoFit/>
          </a:bodyPr>
          <a:lstStyle/>
          <a:p>
            <a:pPr algn="ctr"/>
            <a:r>
              <a:rPr lang="en-US" sz="2000" dirty="0">
                <a:latin typeface="Times New Roman" panose="02020603050405020304" pitchFamily="18" charset="0"/>
                <a:cs typeface="Times New Roman" panose="02020603050405020304" pitchFamily="18" charset="0"/>
              </a:rPr>
              <a:t>prevention and control of natural disasters</a:t>
            </a:r>
          </a:p>
        </p:txBody>
      </p:sp>
      <p:cxnSp>
        <p:nvCxnSpPr>
          <p:cNvPr id="17" name="Straight Arrow Connector 16">
            <a:extLst>
              <a:ext uri="{FF2B5EF4-FFF2-40B4-BE49-F238E27FC236}">
                <a16:creationId xmlns:a16="http://schemas.microsoft.com/office/drawing/2014/main" id="{547E81B7-F38B-4F7C-9DD4-1949B9C3C4B9}"/>
              </a:ext>
            </a:extLst>
          </p:cNvPr>
          <p:cNvCxnSpPr/>
          <p:nvPr/>
        </p:nvCxnSpPr>
        <p:spPr>
          <a:xfrm>
            <a:off x="655981" y="4436226"/>
            <a:ext cx="59634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8" name="TextBox 17">
            <a:extLst>
              <a:ext uri="{FF2B5EF4-FFF2-40B4-BE49-F238E27FC236}">
                <a16:creationId xmlns:a16="http://schemas.microsoft.com/office/drawing/2014/main" id="{AE9AFD6E-BB22-4938-9D25-EEF48B842D76}"/>
              </a:ext>
            </a:extLst>
          </p:cNvPr>
          <p:cNvSpPr txBox="1"/>
          <p:nvPr/>
        </p:nvSpPr>
        <p:spPr>
          <a:xfrm>
            <a:off x="1004551" y="4175272"/>
            <a:ext cx="6027314" cy="400110"/>
          </a:xfrm>
          <a:prstGeom prst="rect">
            <a:avLst/>
          </a:prstGeom>
          <a:noFill/>
        </p:spPr>
        <p:txBody>
          <a:bodyPr wrap="square" rtlCol="0">
            <a:spAutoFit/>
          </a:bodyPr>
          <a:lstStyle/>
          <a:p>
            <a:pPr algn="ctr"/>
            <a:r>
              <a:rPr lang="en-US" sz="2000" dirty="0">
                <a:latin typeface="Times New Roman" panose="02020603050405020304" pitchFamily="18" charset="0"/>
                <a:cs typeface="Times New Roman" panose="02020603050405020304" pitchFamily="18" charset="0"/>
              </a:rPr>
              <a:t>mitigation of the negative impacts of climatic change</a:t>
            </a:r>
          </a:p>
        </p:txBody>
      </p:sp>
    </p:spTree>
    <p:extLst>
      <p:ext uri="{BB962C8B-B14F-4D97-AF65-F5344CB8AC3E}">
        <p14:creationId xmlns:p14="http://schemas.microsoft.com/office/powerpoint/2010/main" val="199035488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400</TotalTime>
  <Words>1317</Words>
  <Application>Microsoft Office PowerPoint</Application>
  <PresentationFormat>Widescreen</PresentationFormat>
  <Paragraphs>194</Paragraphs>
  <Slides>25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Cambria Math</vt:lpstr>
      <vt:lpstr>Symbol</vt:lpstr>
      <vt:lpstr>Times New Roman</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Alaa</dc:creator>
  <cp:lastModifiedBy>Alaa</cp:lastModifiedBy>
  <cp:revision>29</cp:revision>
  <dcterms:created xsi:type="dcterms:W3CDTF">2017-10-11T06:50:57Z</dcterms:created>
  <dcterms:modified xsi:type="dcterms:W3CDTF">2017-10-11T14:27:13Z</dcterms:modified>
</cp:coreProperties>
</file>